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838839713" r:id="rId5"/>
    <p:sldId id="1352" r:id="rId6"/>
    <p:sldId id="847" r:id="rId7"/>
    <p:sldId id="257" r:id="rId8"/>
    <p:sldId id="305" r:id="rId9"/>
    <p:sldId id="838839726" r:id="rId10"/>
    <p:sldId id="258" r:id="rId11"/>
    <p:sldId id="259" r:id="rId12"/>
    <p:sldId id="263" r:id="rId13"/>
    <p:sldId id="264" r:id="rId14"/>
    <p:sldId id="265" r:id="rId15"/>
    <p:sldId id="266" r:id="rId16"/>
    <p:sldId id="849" r:id="rId17"/>
    <p:sldId id="851" r:id="rId18"/>
    <p:sldId id="417" r:id="rId19"/>
    <p:sldId id="405" r:id="rId20"/>
    <p:sldId id="838839727" r:id="rId21"/>
    <p:sldId id="418" r:id="rId22"/>
    <p:sldId id="838839728" r:id="rId23"/>
  </p:sldIdLst>
  <p:sldSz cx="10693400" cy="6007100"/>
  <p:notesSz cx="10693400" cy="6007100"/>
  <p:embeddedFontLst>
    <p:embeddedFont>
      <p:font typeface="JIACOF+f1ererdu-e61-dtz-j3ff0m77ug8t" panose="020B0604020202020204"/>
      <p:regular r:id="rId25"/>
    </p:embeddedFont>
    <p:embeddedFont>
      <p:font typeface="PQCAMT+f1xurla7-bw3-cyk-2nizd8yy3g58h" panose="020B0604020202020204"/>
      <p:regular r:id="rId26"/>
    </p:embeddedFont>
    <p:embeddedFont>
      <p:font typeface="Calibri" panose="020F0502020204030204" pitchFamily="34" charset="0"/>
      <p:regular r:id="rId27"/>
      <p:bold r:id="rId28"/>
      <p:italic r:id="rId29"/>
      <p:boldItalic r:id="rId30"/>
    </p:embeddedFont>
    <p:embeddedFont>
      <p:font typeface="NVLADM+f1ererdu-e61-dtz-j3ff0m77ug8t" panose="020B06040202020202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C2F43"/>
    <a:srgbClr val="009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74802-1739-4383-9DA8-8C43E79615E2}" v="89" dt="2021-01-18T16:55:15.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89054" autoAdjust="0"/>
  </p:normalViewPr>
  <p:slideViewPr>
    <p:cSldViewPr>
      <p:cViewPr varScale="1">
        <p:scale>
          <a:sx n="92" d="100"/>
          <a:sy n="92" d="100"/>
        </p:scale>
        <p:origin x="459" y="57"/>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ta Antoniou" userId="451ade65-685e-4572-a482-fc6b4470003c" providerId="ADAL" clId="{7EF74802-1739-4383-9DA8-8C43E79615E2}"/>
    <pc:docChg chg="custSel delSld modSld">
      <pc:chgData name="Costa Antoniou" userId="451ade65-685e-4572-a482-fc6b4470003c" providerId="ADAL" clId="{7EF74802-1739-4383-9DA8-8C43E79615E2}" dt="2021-01-18T17:17:04.898" v="369" actId="5793"/>
      <pc:docMkLst>
        <pc:docMk/>
      </pc:docMkLst>
      <pc:sldChg chg="delSp mod delAnim">
        <pc:chgData name="Costa Antoniou" userId="451ade65-685e-4572-a482-fc6b4470003c" providerId="ADAL" clId="{7EF74802-1739-4383-9DA8-8C43E79615E2}" dt="2021-01-18T16:56:38.946" v="359" actId="478"/>
        <pc:sldMkLst>
          <pc:docMk/>
          <pc:sldMk cId="1518562962" sldId="305"/>
        </pc:sldMkLst>
        <pc:spChg chg="del">
          <ac:chgData name="Costa Antoniou" userId="451ade65-685e-4572-a482-fc6b4470003c" providerId="ADAL" clId="{7EF74802-1739-4383-9DA8-8C43E79615E2}" dt="2021-01-18T16:56:38.946" v="359" actId="478"/>
          <ac:spMkLst>
            <pc:docMk/>
            <pc:sldMk cId="1518562962" sldId="305"/>
            <ac:spMk id="28" creationId="{5148C0C6-29A9-4BC4-88A3-B1D7AC8BD521}"/>
          </ac:spMkLst>
        </pc:spChg>
      </pc:sldChg>
      <pc:sldChg chg="addSp delSp modSp del mod">
        <pc:chgData name="Costa Antoniou" userId="451ade65-685e-4572-a482-fc6b4470003c" providerId="ADAL" clId="{7EF74802-1739-4383-9DA8-8C43E79615E2}" dt="2021-01-18T16:54:23.298" v="276" actId="47"/>
        <pc:sldMkLst>
          <pc:docMk/>
          <pc:sldMk cId="1113410580" sldId="358"/>
        </pc:sldMkLst>
        <pc:spChg chg="mod">
          <ac:chgData name="Costa Antoniou" userId="451ade65-685e-4572-a482-fc6b4470003c" providerId="ADAL" clId="{7EF74802-1739-4383-9DA8-8C43E79615E2}" dt="2021-01-13T11:12:51.299" v="36" actId="1076"/>
          <ac:spMkLst>
            <pc:docMk/>
            <pc:sldMk cId="1113410580" sldId="358"/>
            <ac:spMk id="3" creationId="{00000000-0000-0000-0000-000000000000}"/>
          </ac:spMkLst>
        </pc:spChg>
        <pc:spChg chg="del">
          <ac:chgData name="Costa Antoniou" userId="451ade65-685e-4572-a482-fc6b4470003c" providerId="ADAL" clId="{7EF74802-1739-4383-9DA8-8C43E79615E2}" dt="2021-01-13T11:12:52.834" v="37" actId="478"/>
          <ac:spMkLst>
            <pc:docMk/>
            <pc:sldMk cId="1113410580" sldId="358"/>
            <ac:spMk id="9" creationId="{2F74867E-B623-4DAC-BFC1-70D502578018}"/>
          </ac:spMkLst>
        </pc:spChg>
        <pc:spChg chg="add mod">
          <ac:chgData name="Costa Antoniou" userId="451ade65-685e-4572-a482-fc6b4470003c" providerId="ADAL" clId="{7EF74802-1739-4383-9DA8-8C43E79615E2}" dt="2021-01-13T11:13:06.423" v="72" actId="20577"/>
          <ac:spMkLst>
            <pc:docMk/>
            <pc:sldMk cId="1113410580" sldId="358"/>
            <ac:spMk id="12" creationId="{F45CEF0E-1F59-41F3-B484-B3A2F20C57D6}"/>
          </ac:spMkLst>
        </pc:spChg>
      </pc:sldChg>
      <pc:sldChg chg="addSp modSp del">
        <pc:chgData name="Costa Antoniou" userId="451ade65-685e-4572-a482-fc6b4470003c" providerId="ADAL" clId="{7EF74802-1739-4383-9DA8-8C43E79615E2}" dt="2021-01-18T16:55:24.128" v="307" actId="47"/>
        <pc:sldMkLst>
          <pc:docMk/>
          <pc:sldMk cId="2939815565" sldId="368"/>
        </pc:sldMkLst>
        <pc:spChg chg="add mod">
          <ac:chgData name="Costa Antoniou" userId="451ade65-685e-4572-a482-fc6b4470003c" providerId="ADAL" clId="{7EF74802-1739-4383-9DA8-8C43E79615E2}" dt="2021-01-13T11:14:08.896" v="195"/>
          <ac:spMkLst>
            <pc:docMk/>
            <pc:sldMk cId="2939815565" sldId="368"/>
            <ac:spMk id="63" creationId="{7D63C78B-95FA-49FD-A0DE-9D15FC33001E}"/>
          </ac:spMkLst>
        </pc:spChg>
      </pc:sldChg>
      <pc:sldChg chg="addSp delSp modSp mod">
        <pc:chgData name="Costa Antoniou" userId="451ade65-685e-4572-a482-fc6b4470003c" providerId="ADAL" clId="{7EF74802-1739-4383-9DA8-8C43E79615E2}" dt="2021-01-18T17:17:04.898" v="369" actId="5793"/>
        <pc:sldMkLst>
          <pc:docMk/>
          <pc:sldMk cId="3915336532" sldId="417"/>
        </pc:sldMkLst>
        <pc:spChg chg="mod">
          <ac:chgData name="Costa Antoniou" userId="451ade65-685e-4572-a482-fc6b4470003c" providerId="ADAL" clId="{7EF74802-1739-4383-9DA8-8C43E79615E2}" dt="2021-01-13T11:11:52.954" v="4" actId="20577"/>
          <ac:spMkLst>
            <pc:docMk/>
            <pc:sldMk cId="3915336532" sldId="417"/>
            <ac:spMk id="3" creationId="{00000000-0000-0000-0000-000000000000}"/>
          </ac:spMkLst>
        </pc:spChg>
        <pc:spChg chg="del">
          <ac:chgData name="Costa Antoniou" userId="451ade65-685e-4572-a482-fc6b4470003c" providerId="ADAL" clId="{7EF74802-1739-4383-9DA8-8C43E79615E2}" dt="2021-01-13T11:11:45.987" v="0" actId="478"/>
          <ac:spMkLst>
            <pc:docMk/>
            <pc:sldMk cId="3915336532" sldId="417"/>
            <ac:spMk id="5" creationId="{3BFEAC32-C014-440C-9D33-15A7EAA5AF36}"/>
          </ac:spMkLst>
        </pc:spChg>
        <pc:spChg chg="del">
          <ac:chgData name="Costa Antoniou" userId="451ade65-685e-4572-a482-fc6b4470003c" providerId="ADAL" clId="{7EF74802-1739-4383-9DA8-8C43E79615E2}" dt="2021-01-13T11:11:45.987" v="0" actId="478"/>
          <ac:spMkLst>
            <pc:docMk/>
            <pc:sldMk cId="3915336532" sldId="417"/>
            <ac:spMk id="10" creationId="{8B3862C1-911E-47E9-808B-39A39DF2610C}"/>
          </ac:spMkLst>
        </pc:spChg>
        <pc:spChg chg="del">
          <ac:chgData name="Costa Antoniou" userId="451ade65-685e-4572-a482-fc6b4470003c" providerId="ADAL" clId="{7EF74802-1739-4383-9DA8-8C43E79615E2}" dt="2021-01-13T11:11:45.987" v="0" actId="478"/>
          <ac:spMkLst>
            <pc:docMk/>
            <pc:sldMk cId="3915336532" sldId="417"/>
            <ac:spMk id="11" creationId="{AD59731A-E273-48B5-8453-9BF92A926391}"/>
          </ac:spMkLst>
        </pc:spChg>
        <pc:spChg chg="del">
          <ac:chgData name="Costa Antoniou" userId="451ade65-685e-4572-a482-fc6b4470003c" providerId="ADAL" clId="{7EF74802-1739-4383-9DA8-8C43E79615E2}" dt="2021-01-13T11:11:45.987" v="0" actId="478"/>
          <ac:spMkLst>
            <pc:docMk/>
            <pc:sldMk cId="3915336532" sldId="417"/>
            <ac:spMk id="12" creationId="{D447AD7A-D129-42C1-9731-3FF3C017047C}"/>
          </ac:spMkLst>
        </pc:spChg>
        <pc:spChg chg="add mod">
          <ac:chgData name="Costa Antoniou" userId="451ade65-685e-4572-a482-fc6b4470003c" providerId="ADAL" clId="{7EF74802-1739-4383-9DA8-8C43E79615E2}" dt="2021-01-13T11:12:09.120" v="20" actId="1076"/>
          <ac:spMkLst>
            <pc:docMk/>
            <pc:sldMk cId="3915336532" sldId="417"/>
            <ac:spMk id="13" creationId="{ED1CDD6B-301C-4ED7-8DB8-0AA4486104C7}"/>
          </ac:spMkLst>
        </pc:spChg>
        <pc:spChg chg="add mod">
          <ac:chgData name="Costa Antoniou" userId="451ade65-685e-4572-a482-fc6b4470003c" providerId="ADAL" clId="{7EF74802-1739-4383-9DA8-8C43E79615E2}" dt="2021-01-18T17:17:04.898" v="369" actId="5793"/>
          <ac:spMkLst>
            <pc:docMk/>
            <pc:sldMk cId="3915336532" sldId="417"/>
            <ac:spMk id="14" creationId="{5F4073BB-8FED-48F6-89D4-4DC5879BE02B}"/>
          </ac:spMkLst>
        </pc:spChg>
      </pc:sldChg>
      <pc:sldChg chg="addSp delSp modSp mod modAnim">
        <pc:chgData name="Costa Antoniou" userId="451ade65-685e-4572-a482-fc6b4470003c" providerId="ADAL" clId="{7EF74802-1739-4383-9DA8-8C43E79615E2}" dt="2021-01-18T16:55:15.878" v="306" actId="20577"/>
        <pc:sldMkLst>
          <pc:docMk/>
          <pc:sldMk cId="3220844942" sldId="418"/>
        </pc:sldMkLst>
        <pc:spChg chg="mod">
          <ac:chgData name="Costa Antoniou" userId="451ade65-685e-4572-a482-fc6b4470003c" providerId="ADAL" clId="{7EF74802-1739-4383-9DA8-8C43E79615E2}" dt="2021-01-18T16:55:15.878" v="306" actId="20577"/>
          <ac:spMkLst>
            <pc:docMk/>
            <pc:sldMk cId="3220844942" sldId="418"/>
            <ac:spMk id="4" creationId="{CE54B317-1D45-4D24-8DB0-25CC9D178F46}"/>
          </ac:spMkLst>
        </pc:spChg>
        <pc:spChg chg="add del mod">
          <ac:chgData name="Costa Antoniou" userId="451ade65-685e-4572-a482-fc6b4470003c" providerId="ADAL" clId="{7EF74802-1739-4383-9DA8-8C43E79615E2}" dt="2021-01-18T16:54:27.477" v="277" actId="478"/>
          <ac:spMkLst>
            <pc:docMk/>
            <pc:sldMk cId="3220844942" sldId="418"/>
            <ac:spMk id="5" creationId="{00AFFB98-3CFB-4DE7-91C6-9E81A162FAAD}"/>
          </ac:spMkLst>
        </pc:spChg>
      </pc:sldChg>
      <pc:sldChg chg="del">
        <pc:chgData name="Costa Antoniou" userId="451ade65-685e-4572-a482-fc6b4470003c" providerId="ADAL" clId="{7EF74802-1739-4383-9DA8-8C43E79615E2}" dt="2021-01-18T16:56:23.545" v="358" actId="47"/>
        <pc:sldMkLst>
          <pc:docMk/>
          <pc:sldMk cId="1081480288" sldId="421"/>
        </pc:sldMkLst>
      </pc:sldChg>
      <pc:sldChg chg="delSp modSp mod delAnim">
        <pc:chgData name="Costa Antoniou" userId="451ade65-685e-4572-a482-fc6b4470003c" providerId="ADAL" clId="{7EF74802-1739-4383-9DA8-8C43E79615E2}" dt="2021-01-18T17:16:13.039" v="361" actId="1076"/>
        <pc:sldMkLst>
          <pc:docMk/>
          <pc:sldMk cId="1254335133" sldId="847"/>
        </pc:sldMkLst>
        <pc:spChg chg="mod">
          <ac:chgData name="Costa Antoniou" userId="451ade65-685e-4572-a482-fc6b4470003c" providerId="ADAL" clId="{7EF74802-1739-4383-9DA8-8C43E79615E2}" dt="2021-01-18T17:16:13.039" v="361" actId="1076"/>
          <ac:spMkLst>
            <pc:docMk/>
            <pc:sldMk cId="1254335133" sldId="847"/>
            <ac:spMk id="24" creationId="{8F5A3C95-3945-42B6-BD51-CA85F7796DA0}"/>
          </ac:spMkLst>
        </pc:spChg>
        <pc:spChg chg="mod">
          <ac:chgData name="Costa Antoniou" userId="451ade65-685e-4572-a482-fc6b4470003c" providerId="ADAL" clId="{7EF74802-1739-4383-9DA8-8C43E79615E2}" dt="2021-01-18T17:16:13.039" v="361" actId="1076"/>
          <ac:spMkLst>
            <pc:docMk/>
            <pc:sldMk cId="1254335133" sldId="847"/>
            <ac:spMk id="26" creationId="{9C604414-AAF9-4375-8A36-31C83DFEE104}"/>
          </ac:spMkLst>
        </pc:spChg>
        <pc:spChg chg="mod">
          <ac:chgData name="Costa Antoniou" userId="451ade65-685e-4572-a482-fc6b4470003c" providerId="ADAL" clId="{7EF74802-1739-4383-9DA8-8C43E79615E2}" dt="2021-01-18T17:16:13.039" v="361" actId="1076"/>
          <ac:spMkLst>
            <pc:docMk/>
            <pc:sldMk cId="1254335133" sldId="847"/>
            <ac:spMk id="28" creationId="{74D8E464-B01C-453C-AB92-F471914FAF9E}"/>
          </ac:spMkLst>
        </pc:spChg>
        <pc:spChg chg="mod">
          <ac:chgData name="Costa Antoniou" userId="451ade65-685e-4572-a482-fc6b4470003c" providerId="ADAL" clId="{7EF74802-1739-4383-9DA8-8C43E79615E2}" dt="2021-01-18T17:16:13.039" v="361" actId="1076"/>
          <ac:spMkLst>
            <pc:docMk/>
            <pc:sldMk cId="1254335133" sldId="847"/>
            <ac:spMk id="29" creationId="{89BF0C2F-E78B-46C2-A3FF-A46F5CADA17B}"/>
          </ac:spMkLst>
        </pc:spChg>
        <pc:spChg chg="mod">
          <ac:chgData name="Costa Antoniou" userId="451ade65-685e-4572-a482-fc6b4470003c" providerId="ADAL" clId="{7EF74802-1739-4383-9DA8-8C43E79615E2}" dt="2021-01-18T17:16:13.039" v="361" actId="1076"/>
          <ac:spMkLst>
            <pc:docMk/>
            <pc:sldMk cId="1254335133" sldId="847"/>
            <ac:spMk id="31" creationId="{8588F751-7666-44DD-A7B1-C1D23EE2953A}"/>
          </ac:spMkLst>
        </pc:spChg>
        <pc:spChg chg="mod">
          <ac:chgData name="Costa Antoniou" userId="451ade65-685e-4572-a482-fc6b4470003c" providerId="ADAL" clId="{7EF74802-1739-4383-9DA8-8C43E79615E2}" dt="2021-01-18T17:16:13.039" v="361" actId="1076"/>
          <ac:spMkLst>
            <pc:docMk/>
            <pc:sldMk cId="1254335133" sldId="847"/>
            <ac:spMk id="33" creationId="{19515C19-0EA9-4E5F-B4A2-A3D9E58A5FEE}"/>
          </ac:spMkLst>
        </pc:spChg>
        <pc:spChg chg="del">
          <ac:chgData name="Costa Antoniou" userId="451ade65-685e-4572-a482-fc6b4470003c" providerId="ADAL" clId="{7EF74802-1739-4383-9DA8-8C43E79615E2}" dt="2021-01-18T17:16:07.300" v="360" actId="478"/>
          <ac:spMkLst>
            <pc:docMk/>
            <pc:sldMk cId="1254335133" sldId="847"/>
            <ac:spMk id="35" creationId="{2AB261D3-FC4C-4CAD-9230-27F76FF365F6}"/>
          </ac:spMkLst>
        </pc:spChg>
        <pc:spChg chg="del">
          <ac:chgData name="Costa Antoniou" userId="451ade65-685e-4572-a482-fc6b4470003c" providerId="ADAL" clId="{7EF74802-1739-4383-9DA8-8C43E79615E2}" dt="2021-01-18T17:16:07.300" v="360" actId="478"/>
          <ac:spMkLst>
            <pc:docMk/>
            <pc:sldMk cId="1254335133" sldId="847"/>
            <ac:spMk id="36" creationId="{CBB6DF0D-95DC-4647-A5E1-805449D80E2B}"/>
          </ac:spMkLst>
        </pc:spChg>
        <pc:spChg chg="del">
          <ac:chgData name="Costa Antoniou" userId="451ade65-685e-4572-a482-fc6b4470003c" providerId="ADAL" clId="{7EF74802-1739-4383-9DA8-8C43E79615E2}" dt="2021-01-18T17:16:07.300" v="360" actId="478"/>
          <ac:spMkLst>
            <pc:docMk/>
            <pc:sldMk cId="1254335133" sldId="847"/>
            <ac:spMk id="37" creationId="{1E1E103C-B77F-44C0-814D-44CDDA3E7CCF}"/>
          </ac:spMkLst>
        </pc:spChg>
        <pc:spChg chg="del">
          <ac:chgData name="Costa Antoniou" userId="451ade65-685e-4572-a482-fc6b4470003c" providerId="ADAL" clId="{7EF74802-1739-4383-9DA8-8C43E79615E2}" dt="2021-01-18T17:16:07.300" v="360" actId="478"/>
          <ac:spMkLst>
            <pc:docMk/>
            <pc:sldMk cId="1254335133" sldId="847"/>
            <ac:spMk id="38" creationId="{0CA39BE8-5795-4910-8E0B-2E547108B6CE}"/>
          </ac:spMkLst>
        </pc:spChg>
        <pc:spChg chg="del">
          <ac:chgData name="Costa Antoniou" userId="451ade65-685e-4572-a482-fc6b4470003c" providerId="ADAL" clId="{7EF74802-1739-4383-9DA8-8C43E79615E2}" dt="2021-01-18T17:16:07.300" v="360" actId="478"/>
          <ac:spMkLst>
            <pc:docMk/>
            <pc:sldMk cId="1254335133" sldId="847"/>
            <ac:spMk id="39" creationId="{F7A1EA9A-ACDE-4F55-BA84-1C6E92E9C3B9}"/>
          </ac:spMkLst>
        </pc:spChg>
        <pc:picChg chg="mod">
          <ac:chgData name="Costa Antoniou" userId="451ade65-685e-4572-a482-fc6b4470003c" providerId="ADAL" clId="{7EF74802-1739-4383-9DA8-8C43E79615E2}" dt="2021-01-18T17:16:13.039" v="361" actId="1076"/>
          <ac:picMkLst>
            <pc:docMk/>
            <pc:sldMk cId="1254335133" sldId="847"/>
            <ac:picMk id="7" creationId="{CECEA302-F231-466D-AC58-31E02990505B}"/>
          </ac:picMkLst>
        </pc:picChg>
        <pc:picChg chg="mod">
          <ac:chgData name="Costa Antoniou" userId="451ade65-685e-4572-a482-fc6b4470003c" providerId="ADAL" clId="{7EF74802-1739-4383-9DA8-8C43E79615E2}" dt="2021-01-18T17:16:13.039" v="361" actId="1076"/>
          <ac:picMkLst>
            <pc:docMk/>
            <pc:sldMk cId="1254335133" sldId="847"/>
            <ac:picMk id="16" creationId="{E37074E6-6EC5-4C30-8625-B69026374338}"/>
          </ac:picMkLst>
        </pc:picChg>
        <pc:picChg chg="mod">
          <ac:chgData name="Costa Antoniou" userId="451ade65-685e-4572-a482-fc6b4470003c" providerId="ADAL" clId="{7EF74802-1739-4383-9DA8-8C43E79615E2}" dt="2021-01-18T17:16:13.039" v="361" actId="1076"/>
          <ac:picMkLst>
            <pc:docMk/>
            <pc:sldMk cId="1254335133" sldId="847"/>
            <ac:picMk id="17" creationId="{3B1B2447-C78A-447D-BD5B-E21298A2FEEB}"/>
          </ac:picMkLst>
        </pc:picChg>
        <pc:picChg chg="mod">
          <ac:chgData name="Costa Antoniou" userId="451ade65-685e-4572-a482-fc6b4470003c" providerId="ADAL" clId="{7EF74802-1739-4383-9DA8-8C43E79615E2}" dt="2021-01-18T17:16:13.039" v="361" actId="1076"/>
          <ac:picMkLst>
            <pc:docMk/>
            <pc:sldMk cId="1254335133" sldId="847"/>
            <ac:picMk id="18" creationId="{D843B3A0-F4F3-42A9-B30E-2AB48C143CA1}"/>
          </ac:picMkLst>
        </pc:picChg>
        <pc:picChg chg="mod">
          <ac:chgData name="Costa Antoniou" userId="451ade65-685e-4572-a482-fc6b4470003c" providerId="ADAL" clId="{7EF74802-1739-4383-9DA8-8C43E79615E2}" dt="2021-01-18T17:16:13.039" v="361" actId="1076"/>
          <ac:picMkLst>
            <pc:docMk/>
            <pc:sldMk cId="1254335133" sldId="847"/>
            <ac:picMk id="19" creationId="{29B7BC19-5772-4863-ADEE-56A371803BAD}"/>
          </ac:picMkLst>
        </pc:picChg>
        <pc:picChg chg="mod">
          <ac:chgData name="Costa Antoniou" userId="451ade65-685e-4572-a482-fc6b4470003c" providerId="ADAL" clId="{7EF74802-1739-4383-9DA8-8C43E79615E2}" dt="2021-01-18T17:16:13.039" v="361" actId="1076"/>
          <ac:picMkLst>
            <pc:docMk/>
            <pc:sldMk cId="1254335133" sldId="847"/>
            <ac:picMk id="20" creationId="{0EFD703E-17B3-4A90-BA03-627C9DC52144}"/>
          </ac:picMkLst>
        </pc:picChg>
        <pc:picChg chg="mod">
          <ac:chgData name="Costa Antoniou" userId="451ade65-685e-4572-a482-fc6b4470003c" providerId="ADAL" clId="{7EF74802-1739-4383-9DA8-8C43E79615E2}" dt="2021-01-18T17:16:13.039" v="361" actId="1076"/>
          <ac:picMkLst>
            <pc:docMk/>
            <pc:sldMk cId="1254335133" sldId="847"/>
            <ac:picMk id="21" creationId="{483984F5-16E2-4F88-87C1-F61F626FF2D4}"/>
          </ac:picMkLst>
        </pc:picChg>
        <pc:picChg chg="del">
          <ac:chgData name="Costa Antoniou" userId="451ade65-685e-4572-a482-fc6b4470003c" providerId="ADAL" clId="{7EF74802-1739-4383-9DA8-8C43E79615E2}" dt="2021-01-18T17:16:07.300" v="360" actId="478"/>
          <ac:picMkLst>
            <pc:docMk/>
            <pc:sldMk cId="1254335133" sldId="847"/>
            <ac:picMk id="22" creationId="{4DB3F690-E118-4B52-B0A8-066BA5494127}"/>
          </ac:picMkLst>
        </pc:picChg>
        <pc:picChg chg="del">
          <ac:chgData name="Costa Antoniou" userId="451ade65-685e-4572-a482-fc6b4470003c" providerId="ADAL" clId="{7EF74802-1739-4383-9DA8-8C43E79615E2}" dt="2021-01-18T17:16:07.300" v="360" actId="478"/>
          <ac:picMkLst>
            <pc:docMk/>
            <pc:sldMk cId="1254335133" sldId="847"/>
            <ac:picMk id="23" creationId="{EE6BDA3F-95BA-462B-8E8D-5AD2099A5330}"/>
          </ac:picMkLst>
        </pc:picChg>
        <pc:picChg chg="mod">
          <ac:chgData name="Costa Antoniou" userId="451ade65-685e-4572-a482-fc6b4470003c" providerId="ADAL" clId="{7EF74802-1739-4383-9DA8-8C43E79615E2}" dt="2021-01-18T17:16:13.039" v="361" actId="1076"/>
          <ac:picMkLst>
            <pc:docMk/>
            <pc:sldMk cId="1254335133" sldId="847"/>
            <ac:picMk id="27" creationId="{FEB61721-8ACE-4BAC-AF48-06C57745A790}"/>
          </ac:picMkLst>
        </pc:picChg>
        <pc:picChg chg="mod">
          <ac:chgData name="Costa Antoniou" userId="451ade65-685e-4572-a482-fc6b4470003c" providerId="ADAL" clId="{7EF74802-1739-4383-9DA8-8C43E79615E2}" dt="2021-01-18T17:16:13.039" v="361" actId="1076"/>
          <ac:picMkLst>
            <pc:docMk/>
            <pc:sldMk cId="1254335133" sldId="847"/>
            <ac:picMk id="34" creationId="{9D5E57CF-0F31-4D05-B9FE-07984280C87C}"/>
          </ac:picMkLst>
        </pc:picChg>
      </pc:sldChg>
      <pc:sldChg chg="delSp modSp mod delAnim">
        <pc:chgData name="Costa Antoniou" userId="451ade65-685e-4572-a482-fc6b4470003c" providerId="ADAL" clId="{7EF74802-1739-4383-9DA8-8C43E79615E2}" dt="2021-01-18T17:16:23.275" v="363" actId="1076"/>
        <pc:sldMkLst>
          <pc:docMk/>
          <pc:sldMk cId="819535187" sldId="849"/>
        </pc:sldMkLst>
        <pc:spChg chg="mod">
          <ac:chgData name="Costa Antoniou" userId="451ade65-685e-4572-a482-fc6b4470003c" providerId="ADAL" clId="{7EF74802-1739-4383-9DA8-8C43E79615E2}" dt="2021-01-18T17:16:23.275" v="363" actId="1076"/>
          <ac:spMkLst>
            <pc:docMk/>
            <pc:sldMk cId="819535187" sldId="849"/>
            <ac:spMk id="5" creationId="{3BFEAC32-C014-440C-9D33-15A7EAA5AF36}"/>
          </ac:spMkLst>
        </pc:spChg>
        <pc:spChg chg="mod">
          <ac:chgData name="Costa Antoniou" userId="451ade65-685e-4572-a482-fc6b4470003c" providerId="ADAL" clId="{7EF74802-1739-4383-9DA8-8C43E79615E2}" dt="2021-01-18T17:16:23.275" v="363" actId="1076"/>
          <ac:spMkLst>
            <pc:docMk/>
            <pc:sldMk cId="819535187" sldId="849"/>
            <ac:spMk id="9" creationId="{2F74867E-B623-4DAC-BFC1-70D502578018}"/>
          </ac:spMkLst>
        </pc:spChg>
        <pc:spChg chg="del">
          <ac:chgData name="Costa Antoniou" userId="451ade65-685e-4572-a482-fc6b4470003c" providerId="ADAL" clId="{7EF74802-1739-4383-9DA8-8C43E79615E2}" dt="2021-01-18T17:16:19.298" v="362" actId="478"/>
          <ac:spMkLst>
            <pc:docMk/>
            <pc:sldMk cId="819535187" sldId="849"/>
            <ac:spMk id="10" creationId="{8B3862C1-911E-47E9-808B-39A39DF2610C}"/>
          </ac:spMkLst>
        </pc:spChg>
        <pc:spChg chg="del">
          <ac:chgData name="Costa Antoniou" userId="451ade65-685e-4572-a482-fc6b4470003c" providerId="ADAL" clId="{7EF74802-1739-4383-9DA8-8C43E79615E2}" dt="2021-01-18T17:16:19.298" v="362" actId="478"/>
          <ac:spMkLst>
            <pc:docMk/>
            <pc:sldMk cId="819535187" sldId="849"/>
            <ac:spMk id="11" creationId="{AD59731A-E273-48B5-8453-9BF92A926391}"/>
          </ac:spMkLst>
        </pc:spChg>
        <pc:spChg chg="del">
          <ac:chgData name="Costa Antoniou" userId="451ade65-685e-4572-a482-fc6b4470003c" providerId="ADAL" clId="{7EF74802-1739-4383-9DA8-8C43E79615E2}" dt="2021-01-18T17:16:19.298" v="362" actId="478"/>
          <ac:spMkLst>
            <pc:docMk/>
            <pc:sldMk cId="819535187" sldId="849"/>
            <ac:spMk id="12" creationId="{D447AD7A-D129-42C1-9731-3FF3C017047C}"/>
          </ac:spMkLst>
        </pc:spChg>
      </pc:sldChg>
      <pc:sldChg chg="delSp mod">
        <pc:chgData name="Costa Antoniou" userId="451ade65-685e-4572-a482-fc6b4470003c" providerId="ADAL" clId="{7EF74802-1739-4383-9DA8-8C43E79615E2}" dt="2021-01-18T16:56:18.658" v="356" actId="478"/>
        <pc:sldMkLst>
          <pc:docMk/>
          <pc:sldMk cId="1937842682" sldId="851"/>
        </pc:sldMkLst>
        <pc:spChg chg="del">
          <ac:chgData name="Costa Antoniou" userId="451ade65-685e-4572-a482-fc6b4470003c" providerId="ADAL" clId="{7EF74802-1739-4383-9DA8-8C43E79615E2}" dt="2021-01-18T16:56:13.673" v="354" actId="478"/>
          <ac:spMkLst>
            <pc:docMk/>
            <pc:sldMk cId="1937842682" sldId="851"/>
            <ac:spMk id="7" creationId="{F68B81B6-2218-4426-A50A-3DE989AC80B3}"/>
          </ac:spMkLst>
        </pc:spChg>
        <pc:spChg chg="del">
          <ac:chgData name="Costa Antoniou" userId="451ade65-685e-4572-a482-fc6b4470003c" providerId="ADAL" clId="{7EF74802-1739-4383-9DA8-8C43E79615E2}" dt="2021-01-18T16:56:18.658" v="356" actId="478"/>
          <ac:spMkLst>
            <pc:docMk/>
            <pc:sldMk cId="1937842682" sldId="851"/>
            <ac:spMk id="10" creationId="{65A6D60B-5979-45EC-9653-9B3FEC124244}"/>
          </ac:spMkLst>
        </pc:spChg>
        <pc:spChg chg="del">
          <ac:chgData name="Costa Antoniou" userId="451ade65-685e-4572-a482-fc6b4470003c" providerId="ADAL" clId="{7EF74802-1739-4383-9DA8-8C43E79615E2}" dt="2021-01-18T16:56:13.673" v="354" actId="478"/>
          <ac:spMkLst>
            <pc:docMk/>
            <pc:sldMk cId="1937842682" sldId="851"/>
            <ac:spMk id="11" creationId="{B0E44D6C-7AC7-4D53-A7A5-F2A872169B5C}"/>
          </ac:spMkLst>
        </pc:spChg>
        <pc:spChg chg="del">
          <ac:chgData name="Costa Antoniou" userId="451ade65-685e-4572-a482-fc6b4470003c" providerId="ADAL" clId="{7EF74802-1739-4383-9DA8-8C43E79615E2}" dt="2021-01-18T16:56:18.658" v="356" actId="478"/>
          <ac:spMkLst>
            <pc:docMk/>
            <pc:sldMk cId="1937842682" sldId="851"/>
            <ac:spMk id="12" creationId="{42678DC0-0EBA-404B-AB60-532EE0B57521}"/>
          </ac:spMkLst>
        </pc:spChg>
        <pc:spChg chg="del">
          <ac:chgData name="Costa Antoniou" userId="451ade65-685e-4572-a482-fc6b4470003c" providerId="ADAL" clId="{7EF74802-1739-4383-9DA8-8C43E79615E2}" dt="2021-01-18T16:56:15.614" v="355" actId="478"/>
          <ac:spMkLst>
            <pc:docMk/>
            <pc:sldMk cId="1937842682" sldId="851"/>
            <ac:spMk id="13" creationId="{94BF6766-32C7-4E3B-BDCC-EE0630ABF084}"/>
          </ac:spMkLst>
        </pc:spChg>
        <pc:spChg chg="del">
          <ac:chgData name="Costa Antoniou" userId="451ade65-685e-4572-a482-fc6b4470003c" providerId="ADAL" clId="{7EF74802-1739-4383-9DA8-8C43E79615E2}" dt="2021-01-18T16:56:18.658" v="356" actId="478"/>
          <ac:spMkLst>
            <pc:docMk/>
            <pc:sldMk cId="1937842682" sldId="851"/>
            <ac:spMk id="15" creationId="{EB37A91E-A25F-47E3-8FE1-33C6D6813FDA}"/>
          </ac:spMkLst>
        </pc:spChg>
        <pc:spChg chg="del">
          <ac:chgData name="Costa Antoniou" userId="451ade65-685e-4572-a482-fc6b4470003c" providerId="ADAL" clId="{7EF74802-1739-4383-9DA8-8C43E79615E2}" dt="2021-01-18T16:56:18.658" v="356" actId="478"/>
          <ac:spMkLst>
            <pc:docMk/>
            <pc:sldMk cId="1937842682" sldId="851"/>
            <ac:spMk id="16" creationId="{AAA9D3E4-2184-43C6-A301-49B7B15F4192}"/>
          </ac:spMkLst>
        </pc:spChg>
        <pc:spChg chg="del">
          <ac:chgData name="Costa Antoniou" userId="451ade65-685e-4572-a482-fc6b4470003c" providerId="ADAL" clId="{7EF74802-1739-4383-9DA8-8C43E79615E2}" dt="2021-01-18T16:56:13.673" v="354" actId="478"/>
          <ac:spMkLst>
            <pc:docMk/>
            <pc:sldMk cId="1937842682" sldId="851"/>
            <ac:spMk id="17" creationId="{89F18151-8C0E-4436-9B2D-56ABB1654C03}"/>
          </ac:spMkLst>
        </pc:spChg>
        <pc:spChg chg="del">
          <ac:chgData name="Costa Antoniou" userId="451ade65-685e-4572-a482-fc6b4470003c" providerId="ADAL" clId="{7EF74802-1739-4383-9DA8-8C43E79615E2}" dt="2021-01-18T16:56:18.658" v="356" actId="478"/>
          <ac:spMkLst>
            <pc:docMk/>
            <pc:sldMk cId="1937842682" sldId="851"/>
            <ac:spMk id="18" creationId="{37DC2A96-28A5-47CC-BAAB-52BFEB73A74C}"/>
          </ac:spMkLst>
        </pc:spChg>
      </pc:sldChg>
      <pc:sldChg chg="del">
        <pc:chgData name="Costa Antoniou" userId="451ade65-685e-4572-a482-fc6b4470003c" providerId="ADAL" clId="{7EF74802-1739-4383-9DA8-8C43E79615E2}" dt="2021-01-18T16:56:21.154" v="357" actId="47"/>
        <pc:sldMkLst>
          <pc:docMk/>
          <pc:sldMk cId="3967169133" sldId="1356"/>
        </pc:sldMkLst>
      </pc:sldChg>
      <pc:sldChg chg="addSp delSp modSp mod">
        <pc:chgData name="Costa Antoniou" userId="451ade65-685e-4572-a482-fc6b4470003c" providerId="ADAL" clId="{7EF74802-1739-4383-9DA8-8C43E79615E2}" dt="2021-01-18T16:56:01.272" v="353" actId="1076"/>
        <pc:sldMkLst>
          <pc:docMk/>
          <pc:sldMk cId="2896745871" sldId="838839728"/>
        </pc:sldMkLst>
        <pc:spChg chg="mod">
          <ac:chgData name="Costa Antoniou" userId="451ade65-685e-4572-a482-fc6b4470003c" providerId="ADAL" clId="{7EF74802-1739-4383-9DA8-8C43E79615E2}" dt="2021-01-18T16:56:01.272" v="353" actId="1076"/>
          <ac:spMkLst>
            <pc:docMk/>
            <pc:sldMk cId="2896745871" sldId="838839728"/>
            <ac:spMk id="6" creationId="{0EBB9094-5411-464A-968B-B2E3D04C2CD6}"/>
          </ac:spMkLst>
        </pc:spChg>
        <pc:spChg chg="del">
          <ac:chgData name="Costa Antoniou" userId="451ade65-685e-4572-a482-fc6b4470003c" providerId="ADAL" clId="{7EF74802-1739-4383-9DA8-8C43E79615E2}" dt="2021-01-18T16:55:41.549" v="309" actId="478"/>
          <ac:spMkLst>
            <pc:docMk/>
            <pc:sldMk cId="2896745871" sldId="838839728"/>
            <ac:spMk id="14" creationId="{BB87D3A8-A924-4130-ABB5-D0C6605770EE}"/>
          </ac:spMkLst>
        </pc:spChg>
        <pc:spChg chg="del">
          <ac:chgData name="Costa Antoniou" userId="451ade65-685e-4572-a482-fc6b4470003c" providerId="ADAL" clId="{7EF74802-1739-4383-9DA8-8C43E79615E2}" dt="2021-01-18T16:55:41.549" v="309" actId="478"/>
          <ac:spMkLst>
            <pc:docMk/>
            <pc:sldMk cId="2896745871" sldId="838839728"/>
            <ac:spMk id="18" creationId="{D6F33B5B-AE5C-4CA5-87B8-B4DEACABBAA2}"/>
          </ac:spMkLst>
        </pc:spChg>
        <pc:spChg chg="del">
          <ac:chgData name="Costa Antoniou" userId="451ade65-685e-4572-a482-fc6b4470003c" providerId="ADAL" clId="{7EF74802-1739-4383-9DA8-8C43E79615E2}" dt="2021-01-18T16:55:41.549" v="309" actId="478"/>
          <ac:spMkLst>
            <pc:docMk/>
            <pc:sldMk cId="2896745871" sldId="838839728"/>
            <ac:spMk id="19" creationId="{11BBEE6B-66F4-4808-85DD-231695B73901}"/>
          </ac:spMkLst>
        </pc:spChg>
        <pc:spChg chg="del">
          <ac:chgData name="Costa Antoniou" userId="451ade65-685e-4572-a482-fc6b4470003c" providerId="ADAL" clId="{7EF74802-1739-4383-9DA8-8C43E79615E2}" dt="2021-01-18T16:55:41.549" v="309" actId="478"/>
          <ac:spMkLst>
            <pc:docMk/>
            <pc:sldMk cId="2896745871" sldId="838839728"/>
            <ac:spMk id="20" creationId="{09ED8BE9-566F-4C2D-99DF-75829C2DCDF8}"/>
          </ac:spMkLst>
        </pc:spChg>
        <pc:spChg chg="del">
          <ac:chgData name="Costa Antoniou" userId="451ade65-685e-4572-a482-fc6b4470003c" providerId="ADAL" clId="{7EF74802-1739-4383-9DA8-8C43E79615E2}" dt="2021-01-18T16:55:41.549" v="309" actId="478"/>
          <ac:spMkLst>
            <pc:docMk/>
            <pc:sldMk cId="2896745871" sldId="838839728"/>
            <ac:spMk id="21" creationId="{12473EEC-BC2E-40D8-9B1F-EB40983B7FD9}"/>
          </ac:spMkLst>
        </pc:spChg>
        <pc:spChg chg="del">
          <ac:chgData name="Costa Antoniou" userId="451ade65-685e-4572-a482-fc6b4470003c" providerId="ADAL" clId="{7EF74802-1739-4383-9DA8-8C43E79615E2}" dt="2021-01-18T16:55:41.549" v="309" actId="478"/>
          <ac:spMkLst>
            <pc:docMk/>
            <pc:sldMk cId="2896745871" sldId="838839728"/>
            <ac:spMk id="22" creationId="{E46390D6-FF54-44EC-83AB-B7FE9A80681B}"/>
          </ac:spMkLst>
        </pc:spChg>
        <pc:spChg chg="del">
          <ac:chgData name="Costa Antoniou" userId="451ade65-685e-4572-a482-fc6b4470003c" providerId="ADAL" clId="{7EF74802-1739-4383-9DA8-8C43E79615E2}" dt="2021-01-18T16:55:41.549" v="309" actId="478"/>
          <ac:spMkLst>
            <pc:docMk/>
            <pc:sldMk cId="2896745871" sldId="838839728"/>
            <ac:spMk id="23" creationId="{741B7AB9-367E-4971-B846-BEBDD6947AE0}"/>
          </ac:spMkLst>
        </pc:spChg>
        <pc:spChg chg="del">
          <ac:chgData name="Costa Antoniou" userId="451ade65-685e-4572-a482-fc6b4470003c" providerId="ADAL" clId="{7EF74802-1739-4383-9DA8-8C43E79615E2}" dt="2021-01-18T16:55:41.549" v="309" actId="478"/>
          <ac:spMkLst>
            <pc:docMk/>
            <pc:sldMk cId="2896745871" sldId="838839728"/>
            <ac:spMk id="24" creationId="{CC3BA37F-E2C1-4DF0-A9BF-66797768F5E1}"/>
          </ac:spMkLst>
        </pc:spChg>
        <pc:spChg chg="del">
          <ac:chgData name="Costa Antoniou" userId="451ade65-685e-4572-a482-fc6b4470003c" providerId="ADAL" clId="{7EF74802-1739-4383-9DA8-8C43E79615E2}" dt="2021-01-18T16:55:41.549" v="309" actId="478"/>
          <ac:spMkLst>
            <pc:docMk/>
            <pc:sldMk cId="2896745871" sldId="838839728"/>
            <ac:spMk id="25" creationId="{9FC26940-0BD4-468E-AAB2-E6D4D3E7E31D}"/>
          </ac:spMkLst>
        </pc:spChg>
        <pc:spChg chg="del">
          <ac:chgData name="Costa Antoniou" userId="451ade65-685e-4572-a482-fc6b4470003c" providerId="ADAL" clId="{7EF74802-1739-4383-9DA8-8C43E79615E2}" dt="2021-01-18T16:55:41.549" v="309" actId="478"/>
          <ac:spMkLst>
            <pc:docMk/>
            <pc:sldMk cId="2896745871" sldId="838839728"/>
            <ac:spMk id="26" creationId="{9D76D197-3249-435E-9632-CD842EE5E951}"/>
          </ac:spMkLst>
        </pc:spChg>
        <pc:spChg chg="del">
          <ac:chgData name="Costa Antoniou" userId="451ade65-685e-4572-a482-fc6b4470003c" providerId="ADAL" clId="{7EF74802-1739-4383-9DA8-8C43E79615E2}" dt="2021-01-18T16:55:41.549" v="309" actId="478"/>
          <ac:spMkLst>
            <pc:docMk/>
            <pc:sldMk cId="2896745871" sldId="838839728"/>
            <ac:spMk id="27" creationId="{23E14321-54A7-47F4-BC7F-95A56060C14E}"/>
          </ac:spMkLst>
        </pc:spChg>
        <pc:spChg chg="del">
          <ac:chgData name="Costa Antoniou" userId="451ade65-685e-4572-a482-fc6b4470003c" providerId="ADAL" clId="{7EF74802-1739-4383-9DA8-8C43E79615E2}" dt="2021-01-18T16:55:41.549" v="309" actId="478"/>
          <ac:spMkLst>
            <pc:docMk/>
            <pc:sldMk cId="2896745871" sldId="838839728"/>
            <ac:spMk id="29" creationId="{4C468FED-EAFC-4EF2-8036-B93B302D7B06}"/>
          </ac:spMkLst>
        </pc:spChg>
        <pc:spChg chg="add del mod">
          <ac:chgData name="Costa Antoniou" userId="451ade65-685e-4572-a482-fc6b4470003c" providerId="ADAL" clId="{7EF74802-1739-4383-9DA8-8C43E79615E2}" dt="2021-01-18T16:55:28.829" v="308" actId="478"/>
          <ac:spMkLst>
            <pc:docMk/>
            <pc:sldMk cId="2896745871" sldId="838839728"/>
            <ac:spMk id="36" creationId="{765D9F6B-1793-474F-8296-620FA97FCB13}"/>
          </ac:spMkLst>
        </pc:spChg>
        <pc:picChg chg="del">
          <ac:chgData name="Costa Antoniou" userId="451ade65-685e-4572-a482-fc6b4470003c" providerId="ADAL" clId="{7EF74802-1739-4383-9DA8-8C43E79615E2}" dt="2021-01-18T16:55:41.549" v="309" actId="478"/>
          <ac:picMkLst>
            <pc:docMk/>
            <pc:sldMk cId="2896745871" sldId="838839728"/>
            <ac:picMk id="30" creationId="{C965DE6C-6BE5-47CC-9791-E4C2917EB3BA}"/>
          </ac:picMkLst>
        </pc:picChg>
        <pc:picChg chg="del">
          <ac:chgData name="Costa Antoniou" userId="451ade65-685e-4572-a482-fc6b4470003c" providerId="ADAL" clId="{7EF74802-1739-4383-9DA8-8C43E79615E2}" dt="2021-01-18T16:55:41.549" v="309" actId="478"/>
          <ac:picMkLst>
            <pc:docMk/>
            <pc:sldMk cId="2896745871" sldId="838839728"/>
            <ac:picMk id="31" creationId="{28B89F12-577B-4182-B34E-E74289032313}"/>
          </ac:picMkLst>
        </pc:picChg>
        <pc:picChg chg="del">
          <ac:chgData name="Costa Antoniou" userId="451ade65-685e-4572-a482-fc6b4470003c" providerId="ADAL" clId="{7EF74802-1739-4383-9DA8-8C43E79615E2}" dt="2021-01-18T16:55:41.549" v="309" actId="478"/>
          <ac:picMkLst>
            <pc:docMk/>
            <pc:sldMk cId="2896745871" sldId="838839728"/>
            <ac:picMk id="32" creationId="{BFCDEC8F-DBD3-4320-A5F2-4677A5E05C79}"/>
          </ac:picMkLst>
        </pc:picChg>
        <pc:picChg chg="del">
          <ac:chgData name="Costa Antoniou" userId="451ade65-685e-4572-a482-fc6b4470003c" providerId="ADAL" clId="{7EF74802-1739-4383-9DA8-8C43E79615E2}" dt="2021-01-18T16:55:41.549" v="309" actId="478"/>
          <ac:picMkLst>
            <pc:docMk/>
            <pc:sldMk cId="2896745871" sldId="838839728"/>
            <ac:picMk id="33" creationId="{5514F430-9CFE-49C7-A475-9CD735F7291A}"/>
          </ac:picMkLst>
        </pc:picChg>
        <pc:picChg chg="del">
          <ac:chgData name="Costa Antoniou" userId="451ade65-685e-4572-a482-fc6b4470003c" providerId="ADAL" clId="{7EF74802-1739-4383-9DA8-8C43E79615E2}" dt="2021-01-18T16:55:41.549" v="309" actId="478"/>
          <ac:picMkLst>
            <pc:docMk/>
            <pc:sldMk cId="2896745871" sldId="838839728"/>
            <ac:picMk id="34" creationId="{5C2EACF9-B0CE-457B-A6A7-1A2992292FDA}"/>
          </ac:picMkLst>
        </pc:picChg>
        <pc:picChg chg="del">
          <ac:chgData name="Costa Antoniou" userId="451ade65-685e-4572-a482-fc6b4470003c" providerId="ADAL" clId="{7EF74802-1739-4383-9DA8-8C43E79615E2}" dt="2021-01-18T16:55:41.549" v="309" actId="478"/>
          <ac:picMkLst>
            <pc:docMk/>
            <pc:sldMk cId="2896745871" sldId="838839728"/>
            <ac:picMk id="35" creationId="{CFCB8F95-6F09-4643-A743-18A6D20711AF}"/>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624065536273E-2"/>
          <c:y val="0.104662257933261"/>
          <c:w val="0.92742511616427703"/>
          <c:h val="0.79935433965132496"/>
        </c:manualLayout>
      </c:layout>
      <c:barChart>
        <c:barDir val="col"/>
        <c:grouping val="clustered"/>
        <c:varyColors val="0"/>
        <c:ser>
          <c:idx val="1"/>
          <c:order val="0"/>
          <c:tx>
            <c:strRef>
              <c:f>'Distribution curve 230217'!$C$1</c:f>
              <c:strCache>
                <c:ptCount val="1"/>
                <c:pt idx="0">
                  <c:v>% surveys</c:v>
                </c:pt>
              </c:strCache>
            </c:strRef>
          </c:tx>
          <c:spPr>
            <a:solidFill>
              <a:srgbClr val="00B0F0"/>
            </a:solidFill>
            <a:scene3d>
              <a:camera prst="orthographicFront"/>
              <a:lightRig rig="threePt" dir="t"/>
            </a:scene3d>
            <a:sp3d/>
          </c:spPr>
          <c:invertIfNegative val="0"/>
          <c:dPt>
            <c:idx val="0"/>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01-57D9-4782-A5E1-6B367E69D6EE}"/>
              </c:ext>
            </c:extLst>
          </c:dPt>
          <c:dPt>
            <c:idx val="1"/>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03-57D9-4782-A5E1-6B367E69D6EE}"/>
              </c:ext>
            </c:extLst>
          </c:dPt>
          <c:dPt>
            <c:idx val="2"/>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05-57D9-4782-A5E1-6B367E69D6EE}"/>
              </c:ext>
            </c:extLst>
          </c:dPt>
          <c:dPt>
            <c:idx val="3"/>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07-57D9-4782-A5E1-6B367E69D6EE}"/>
              </c:ext>
            </c:extLst>
          </c:dPt>
          <c:dPt>
            <c:idx val="4"/>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09-57D9-4782-A5E1-6B367E69D6EE}"/>
              </c:ext>
            </c:extLst>
          </c:dPt>
          <c:dPt>
            <c:idx val="5"/>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0B-57D9-4782-A5E1-6B367E69D6EE}"/>
              </c:ext>
            </c:extLst>
          </c:dPt>
          <c:dPt>
            <c:idx val="6"/>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0D-57D9-4782-A5E1-6B367E69D6EE}"/>
              </c:ext>
            </c:extLst>
          </c:dPt>
          <c:dPt>
            <c:idx val="7"/>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0F-57D9-4782-A5E1-6B367E69D6EE}"/>
              </c:ext>
            </c:extLst>
          </c:dPt>
          <c:dPt>
            <c:idx val="8"/>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11-57D9-4782-A5E1-6B367E69D6EE}"/>
              </c:ext>
            </c:extLst>
          </c:dPt>
          <c:dPt>
            <c:idx val="9"/>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13-57D9-4782-A5E1-6B367E69D6EE}"/>
              </c:ext>
            </c:extLst>
          </c:dPt>
          <c:dPt>
            <c:idx val="10"/>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15-57D9-4782-A5E1-6B367E69D6EE}"/>
              </c:ext>
            </c:extLst>
          </c:dPt>
          <c:dPt>
            <c:idx val="11"/>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17-57D9-4782-A5E1-6B367E69D6EE}"/>
              </c:ext>
            </c:extLst>
          </c:dPt>
          <c:dPt>
            <c:idx val="12"/>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19-57D9-4782-A5E1-6B367E69D6EE}"/>
              </c:ext>
            </c:extLst>
          </c:dPt>
          <c:dPt>
            <c:idx val="13"/>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1B-57D9-4782-A5E1-6B367E69D6EE}"/>
              </c:ext>
            </c:extLst>
          </c:dPt>
          <c:dPt>
            <c:idx val="14"/>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1D-57D9-4782-A5E1-6B367E69D6EE}"/>
              </c:ext>
            </c:extLst>
          </c:dPt>
          <c:dPt>
            <c:idx val="15"/>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1F-57D9-4782-A5E1-6B367E69D6EE}"/>
              </c:ext>
            </c:extLst>
          </c:dPt>
          <c:dPt>
            <c:idx val="16"/>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21-57D9-4782-A5E1-6B367E69D6EE}"/>
              </c:ext>
            </c:extLst>
          </c:dPt>
          <c:dPt>
            <c:idx val="17"/>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23-57D9-4782-A5E1-6B367E69D6EE}"/>
              </c:ext>
            </c:extLst>
          </c:dPt>
          <c:dPt>
            <c:idx val="18"/>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25-57D9-4782-A5E1-6B367E69D6EE}"/>
              </c:ext>
            </c:extLst>
          </c:dPt>
          <c:dPt>
            <c:idx val="19"/>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27-57D9-4782-A5E1-6B367E69D6EE}"/>
              </c:ext>
            </c:extLst>
          </c:dPt>
          <c:dPt>
            <c:idx val="20"/>
            <c:invertIfNegative val="0"/>
            <c:bubble3D val="0"/>
            <c:spPr>
              <a:solidFill>
                <a:srgbClr val="CD1335"/>
              </a:solidFill>
              <a:scene3d>
                <a:camera prst="orthographicFront"/>
                <a:lightRig rig="threePt" dir="t"/>
              </a:scene3d>
              <a:sp3d/>
            </c:spPr>
            <c:extLst>
              <c:ext xmlns:c16="http://schemas.microsoft.com/office/drawing/2014/chart" uri="{C3380CC4-5D6E-409C-BE32-E72D297353CC}">
                <c16:uniqueId val="{00000029-57D9-4782-A5E1-6B367E69D6EE}"/>
              </c:ext>
            </c:extLst>
          </c:dPt>
          <c:dPt>
            <c:idx val="21"/>
            <c:invertIfNegative val="0"/>
            <c:bubble3D val="0"/>
            <c:spPr>
              <a:solidFill>
                <a:srgbClr val="EB620E"/>
              </a:solidFill>
              <a:scene3d>
                <a:camera prst="orthographicFront"/>
                <a:lightRig rig="threePt" dir="t"/>
              </a:scene3d>
              <a:sp3d/>
            </c:spPr>
            <c:extLst>
              <c:ext xmlns:c16="http://schemas.microsoft.com/office/drawing/2014/chart" uri="{C3380CC4-5D6E-409C-BE32-E72D297353CC}">
                <c16:uniqueId val="{0000002B-57D9-4782-A5E1-6B367E69D6EE}"/>
              </c:ext>
            </c:extLst>
          </c:dPt>
          <c:dPt>
            <c:idx val="22"/>
            <c:invertIfNegative val="0"/>
            <c:bubble3D val="0"/>
            <c:spPr>
              <a:solidFill>
                <a:srgbClr val="EB620E"/>
              </a:solidFill>
              <a:scene3d>
                <a:camera prst="orthographicFront"/>
                <a:lightRig rig="threePt" dir="t"/>
              </a:scene3d>
              <a:sp3d/>
            </c:spPr>
            <c:extLst>
              <c:ext xmlns:c16="http://schemas.microsoft.com/office/drawing/2014/chart" uri="{C3380CC4-5D6E-409C-BE32-E72D297353CC}">
                <c16:uniqueId val="{0000002D-57D9-4782-A5E1-6B367E69D6EE}"/>
              </c:ext>
            </c:extLst>
          </c:dPt>
          <c:dPt>
            <c:idx val="23"/>
            <c:invertIfNegative val="0"/>
            <c:bubble3D val="0"/>
            <c:spPr>
              <a:solidFill>
                <a:srgbClr val="EB620E"/>
              </a:solidFill>
              <a:scene3d>
                <a:camera prst="orthographicFront"/>
                <a:lightRig rig="threePt" dir="t"/>
              </a:scene3d>
              <a:sp3d/>
            </c:spPr>
            <c:extLst>
              <c:ext xmlns:c16="http://schemas.microsoft.com/office/drawing/2014/chart" uri="{C3380CC4-5D6E-409C-BE32-E72D297353CC}">
                <c16:uniqueId val="{0000002F-57D9-4782-A5E1-6B367E69D6EE}"/>
              </c:ext>
            </c:extLst>
          </c:dPt>
          <c:dPt>
            <c:idx val="24"/>
            <c:invertIfNegative val="0"/>
            <c:bubble3D val="0"/>
            <c:spPr>
              <a:solidFill>
                <a:srgbClr val="EB620E"/>
              </a:solidFill>
              <a:scene3d>
                <a:camera prst="orthographicFront"/>
                <a:lightRig rig="threePt" dir="t"/>
              </a:scene3d>
              <a:sp3d/>
            </c:spPr>
            <c:extLst>
              <c:ext xmlns:c16="http://schemas.microsoft.com/office/drawing/2014/chart" uri="{C3380CC4-5D6E-409C-BE32-E72D297353CC}">
                <c16:uniqueId val="{00000031-57D9-4782-A5E1-6B367E69D6EE}"/>
              </c:ext>
            </c:extLst>
          </c:dPt>
          <c:dPt>
            <c:idx val="25"/>
            <c:invertIfNegative val="0"/>
            <c:bubble3D val="0"/>
            <c:spPr>
              <a:solidFill>
                <a:srgbClr val="EB620E"/>
              </a:solidFill>
              <a:scene3d>
                <a:camera prst="orthographicFront"/>
                <a:lightRig rig="threePt" dir="t"/>
              </a:scene3d>
              <a:sp3d/>
            </c:spPr>
            <c:extLst>
              <c:ext xmlns:c16="http://schemas.microsoft.com/office/drawing/2014/chart" uri="{C3380CC4-5D6E-409C-BE32-E72D297353CC}">
                <c16:uniqueId val="{00000033-57D9-4782-A5E1-6B367E69D6EE}"/>
              </c:ext>
            </c:extLst>
          </c:dPt>
          <c:dPt>
            <c:idx val="26"/>
            <c:invertIfNegative val="0"/>
            <c:bubble3D val="0"/>
            <c:spPr>
              <a:solidFill>
                <a:srgbClr val="EB620E"/>
              </a:solidFill>
              <a:scene3d>
                <a:camera prst="orthographicFront"/>
                <a:lightRig rig="threePt" dir="t"/>
              </a:scene3d>
              <a:sp3d/>
            </c:spPr>
            <c:extLst>
              <c:ext xmlns:c16="http://schemas.microsoft.com/office/drawing/2014/chart" uri="{C3380CC4-5D6E-409C-BE32-E72D297353CC}">
                <c16:uniqueId val="{00000035-57D9-4782-A5E1-6B367E69D6EE}"/>
              </c:ext>
            </c:extLst>
          </c:dPt>
          <c:dPt>
            <c:idx val="27"/>
            <c:invertIfNegative val="0"/>
            <c:bubble3D val="0"/>
            <c:spPr>
              <a:solidFill>
                <a:srgbClr val="EB620E"/>
              </a:solidFill>
              <a:ln>
                <a:noFill/>
              </a:ln>
              <a:scene3d>
                <a:camera prst="orthographicFront"/>
                <a:lightRig rig="threePt" dir="t"/>
              </a:scene3d>
              <a:sp3d/>
            </c:spPr>
            <c:extLst>
              <c:ext xmlns:c16="http://schemas.microsoft.com/office/drawing/2014/chart" uri="{C3380CC4-5D6E-409C-BE32-E72D297353CC}">
                <c16:uniqueId val="{00000037-57D9-4782-A5E1-6B367E69D6EE}"/>
              </c:ext>
            </c:extLst>
          </c:dPt>
          <c:dPt>
            <c:idx val="28"/>
            <c:invertIfNegative val="0"/>
            <c:bubble3D val="0"/>
            <c:spPr>
              <a:solidFill>
                <a:srgbClr val="04A0C2"/>
              </a:solidFill>
              <a:ln>
                <a:solidFill>
                  <a:srgbClr val="FFFF00"/>
                </a:solidFill>
              </a:ln>
              <a:scene3d>
                <a:camera prst="orthographicFront"/>
                <a:lightRig rig="threePt" dir="t"/>
              </a:scene3d>
              <a:sp3d/>
            </c:spPr>
            <c:extLst>
              <c:ext xmlns:c16="http://schemas.microsoft.com/office/drawing/2014/chart" uri="{C3380CC4-5D6E-409C-BE32-E72D297353CC}">
                <c16:uniqueId val="{00000039-57D9-4782-A5E1-6B367E69D6EE}"/>
              </c:ext>
            </c:extLst>
          </c:dPt>
          <c:dPt>
            <c:idx val="29"/>
            <c:invertIfNegative val="0"/>
            <c:bubble3D val="0"/>
            <c:spPr>
              <a:solidFill>
                <a:srgbClr val="F7CF00"/>
              </a:solidFill>
              <a:scene3d>
                <a:camera prst="orthographicFront"/>
                <a:lightRig rig="threePt" dir="t"/>
              </a:scene3d>
              <a:sp3d/>
            </c:spPr>
            <c:extLst>
              <c:ext xmlns:c16="http://schemas.microsoft.com/office/drawing/2014/chart" uri="{C3380CC4-5D6E-409C-BE32-E72D297353CC}">
                <c16:uniqueId val="{0000003B-57D9-4782-A5E1-6B367E69D6EE}"/>
              </c:ext>
            </c:extLst>
          </c:dPt>
          <c:dPt>
            <c:idx val="30"/>
            <c:invertIfNegative val="0"/>
            <c:bubble3D val="0"/>
            <c:spPr>
              <a:solidFill>
                <a:srgbClr val="F7CF00"/>
              </a:solidFill>
              <a:scene3d>
                <a:camera prst="orthographicFront"/>
                <a:lightRig rig="threePt" dir="t"/>
              </a:scene3d>
              <a:sp3d/>
            </c:spPr>
            <c:extLst>
              <c:ext xmlns:c16="http://schemas.microsoft.com/office/drawing/2014/chart" uri="{C3380CC4-5D6E-409C-BE32-E72D297353CC}">
                <c16:uniqueId val="{0000003D-57D9-4782-A5E1-6B367E69D6EE}"/>
              </c:ext>
            </c:extLst>
          </c:dPt>
          <c:dPt>
            <c:idx val="31"/>
            <c:invertIfNegative val="0"/>
            <c:bubble3D val="0"/>
            <c:spPr>
              <a:solidFill>
                <a:srgbClr val="F7CF00"/>
              </a:solidFill>
              <a:scene3d>
                <a:camera prst="orthographicFront"/>
                <a:lightRig rig="threePt" dir="t"/>
              </a:scene3d>
              <a:sp3d/>
            </c:spPr>
            <c:extLst>
              <c:ext xmlns:c16="http://schemas.microsoft.com/office/drawing/2014/chart" uri="{C3380CC4-5D6E-409C-BE32-E72D297353CC}">
                <c16:uniqueId val="{0000003F-57D9-4782-A5E1-6B367E69D6EE}"/>
              </c:ext>
            </c:extLst>
          </c:dPt>
          <c:dPt>
            <c:idx val="32"/>
            <c:invertIfNegative val="0"/>
            <c:bubble3D val="0"/>
            <c:spPr>
              <a:solidFill>
                <a:srgbClr val="F7CF00"/>
              </a:solidFill>
              <a:scene3d>
                <a:camera prst="orthographicFront"/>
                <a:lightRig rig="threePt" dir="t"/>
              </a:scene3d>
              <a:sp3d/>
            </c:spPr>
            <c:extLst>
              <c:ext xmlns:c16="http://schemas.microsoft.com/office/drawing/2014/chart" uri="{C3380CC4-5D6E-409C-BE32-E72D297353CC}">
                <c16:uniqueId val="{00000041-57D9-4782-A5E1-6B367E69D6EE}"/>
              </c:ext>
            </c:extLst>
          </c:dPt>
          <c:dPt>
            <c:idx val="33"/>
            <c:invertIfNegative val="0"/>
            <c:bubble3D val="0"/>
            <c:spPr>
              <a:solidFill>
                <a:srgbClr val="F7CF00"/>
              </a:solidFill>
              <a:scene3d>
                <a:camera prst="orthographicFront"/>
                <a:lightRig rig="threePt" dir="t"/>
              </a:scene3d>
              <a:sp3d/>
            </c:spPr>
            <c:extLst>
              <c:ext xmlns:c16="http://schemas.microsoft.com/office/drawing/2014/chart" uri="{C3380CC4-5D6E-409C-BE32-E72D297353CC}">
                <c16:uniqueId val="{00000043-57D9-4782-A5E1-6B367E69D6EE}"/>
              </c:ext>
            </c:extLst>
          </c:dPt>
          <c:dPt>
            <c:idx val="34"/>
            <c:invertIfNegative val="0"/>
            <c:bubble3D val="0"/>
            <c:spPr>
              <a:solidFill>
                <a:srgbClr val="F7CF00"/>
              </a:solidFill>
              <a:scene3d>
                <a:camera prst="orthographicFront"/>
                <a:lightRig rig="threePt" dir="t"/>
              </a:scene3d>
              <a:sp3d/>
            </c:spPr>
            <c:extLst>
              <c:ext xmlns:c16="http://schemas.microsoft.com/office/drawing/2014/chart" uri="{C3380CC4-5D6E-409C-BE32-E72D297353CC}">
                <c16:uniqueId val="{00000045-57D9-4782-A5E1-6B367E69D6EE}"/>
              </c:ext>
            </c:extLst>
          </c:dPt>
          <c:dPt>
            <c:idx val="35"/>
            <c:invertIfNegative val="0"/>
            <c:bubble3D val="0"/>
            <c:spPr>
              <a:solidFill>
                <a:srgbClr val="F7CF00"/>
              </a:solidFill>
              <a:scene3d>
                <a:camera prst="orthographicFront"/>
                <a:lightRig rig="threePt" dir="t"/>
              </a:scene3d>
              <a:sp3d/>
            </c:spPr>
            <c:extLst>
              <c:ext xmlns:c16="http://schemas.microsoft.com/office/drawing/2014/chart" uri="{C3380CC4-5D6E-409C-BE32-E72D297353CC}">
                <c16:uniqueId val="{00000047-57D9-4782-A5E1-6B367E69D6EE}"/>
              </c:ext>
            </c:extLst>
          </c:dPt>
          <c:dPt>
            <c:idx val="36"/>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49-57D9-4782-A5E1-6B367E69D6EE}"/>
              </c:ext>
            </c:extLst>
          </c:dPt>
          <c:dPt>
            <c:idx val="37"/>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4B-57D9-4782-A5E1-6B367E69D6EE}"/>
              </c:ext>
            </c:extLst>
          </c:dPt>
          <c:dPt>
            <c:idx val="38"/>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4D-57D9-4782-A5E1-6B367E69D6EE}"/>
              </c:ext>
            </c:extLst>
          </c:dPt>
          <c:dPt>
            <c:idx val="39"/>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4F-57D9-4782-A5E1-6B367E69D6EE}"/>
              </c:ext>
            </c:extLst>
          </c:dPt>
          <c:dPt>
            <c:idx val="40"/>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51-57D9-4782-A5E1-6B367E69D6EE}"/>
              </c:ext>
            </c:extLst>
          </c:dPt>
          <c:dPt>
            <c:idx val="41"/>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53-57D9-4782-A5E1-6B367E69D6EE}"/>
              </c:ext>
            </c:extLst>
          </c:dPt>
          <c:dPt>
            <c:idx val="42"/>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55-57D9-4782-A5E1-6B367E69D6EE}"/>
              </c:ext>
            </c:extLst>
          </c:dPt>
          <c:dPt>
            <c:idx val="43"/>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57-57D9-4782-A5E1-6B367E69D6EE}"/>
              </c:ext>
            </c:extLst>
          </c:dPt>
          <c:dPt>
            <c:idx val="44"/>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59-57D9-4782-A5E1-6B367E69D6EE}"/>
              </c:ext>
            </c:extLst>
          </c:dPt>
          <c:dPt>
            <c:idx val="45"/>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5B-57D9-4782-A5E1-6B367E69D6EE}"/>
              </c:ext>
            </c:extLst>
          </c:dPt>
          <c:dPt>
            <c:idx val="46"/>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5D-57D9-4782-A5E1-6B367E69D6EE}"/>
              </c:ext>
            </c:extLst>
          </c:dPt>
          <c:dPt>
            <c:idx val="47"/>
            <c:invertIfNegative val="0"/>
            <c:bubble3D val="0"/>
            <c:spPr>
              <a:solidFill>
                <a:srgbClr val="3EA535"/>
              </a:solidFill>
              <a:scene3d>
                <a:camera prst="orthographicFront"/>
                <a:lightRig rig="threePt" dir="t"/>
              </a:scene3d>
              <a:sp3d/>
            </c:spPr>
            <c:extLst>
              <c:ext xmlns:c16="http://schemas.microsoft.com/office/drawing/2014/chart" uri="{C3380CC4-5D6E-409C-BE32-E72D297353CC}">
                <c16:uniqueId val="{0000005F-57D9-4782-A5E1-6B367E69D6EE}"/>
              </c:ext>
            </c:extLst>
          </c:dPt>
          <c:cat>
            <c:numRef>
              <c:f>'Distribution curve 230217'!$A$5:$A$52</c:f>
              <c:numCache>
                <c:formatCode>General</c:formatCode>
                <c:ptCount val="48"/>
                <c:pt idx="0">
                  <c:v>49</c:v>
                </c:pt>
                <c:pt idx="1">
                  <c:v>50</c:v>
                </c:pt>
                <c:pt idx="2">
                  <c:v>51</c:v>
                </c:pt>
                <c:pt idx="3">
                  <c:v>52</c:v>
                </c:pt>
                <c:pt idx="4">
                  <c:v>53</c:v>
                </c:pt>
                <c:pt idx="5">
                  <c:v>54</c:v>
                </c:pt>
                <c:pt idx="6">
                  <c:v>55</c:v>
                </c:pt>
                <c:pt idx="7">
                  <c:v>56</c:v>
                </c:pt>
                <c:pt idx="8">
                  <c:v>57</c:v>
                </c:pt>
                <c:pt idx="9">
                  <c:v>58</c:v>
                </c:pt>
                <c:pt idx="10">
                  <c:v>59</c:v>
                </c:pt>
                <c:pt idx="11">
                  <c:v>60</c:v>
                </c:pt>
                <c:pt idx="12">
                  <c:v>61</c:v>
                </c:pt>
                <c:pt idx="13">
                  <c:v>62</c:v>
                </c:pt>
                <c:pt idx="14">
                  <c:v>63</c:v>
                </c:pt>
                <c:pt idx="15">
                  <c:v>64</c:v>
                </c:pt>
                <c:pt idx="16">
                  <c:v>65</c:v>
                </c:pt>
                <c:pt idx="17">
                  <c:v>66</c:v>
                </c:pt>
                <c:pt idx="18">
                  <c:v>67</c:v>
                </c:pt>
                <c:pt idx="19">
                  <c:v>68</c:v>
                </c:pt>
                <c:pt idx="20">
                  <c:v>69</c:v>
                </c:pt>
                <c:pt idx="21">
                  <c:v>70</c:v>
                </c:pt>
                <c:pt idx="22">
                  <c:v>71</c:v>
                </c:pt>
                <c:pt idx="23">
                  <c:v>72</c:v>
                </c:pt>
                <c:pt idx="24">
                  <c:v>73</c:v>
                </c:pt>
                <c:pt idx="25">
                  <c:v>74</c:v>
                </c:pt>
                <c:pt idx="26">
                  <c:v>75</c:v>
                </c:pt>
                <c:pt idx="27">
                  <c:v>76</c:v>
                </c:pt>
                <c:pt idx="28">
                  <c:v>77</c:v>
                </c:pt>
                <c:pt idx="29">
                  <c:v>78</c:v>
                </c:pt>
                <c:pt idx="30">
                  <c:v>79</c:v>
                </c:pt>
                <c:pt idx="31">
                  <c:v>80</c:v>
                </c:pt>
                <c:pt idx="32">
                  <c:v>81</c:v>
                </c:pt>
                <c:pt idx="33">
                  <c:v>82</c:v>
                </c:pt>
                <c:pt idx="34">
                  <c:v>83</c:v>
                </c:pt>
                <c:pt idx="35">
                  <c:v>84</c:v>
                </c:pt>
                <c:pt idx="36">
                  <c:v>85</c:v>
                </c:pt>
                <c:pt idx="37">
                  <c:v>86</c:v>
                </c:pt>
                <c:pt idx="38">
                  <c:v>87</c:v>
                </c:pt>
                <c:pt idx="39">
                  <c:v>88</c:v>
                </c:pt>
                <c:pt idx="40">
                  <c:v>89</c:v>
                </c:pt>
                <c:pt idx="41">
                  <c:v>90</c:v>
                </c:pt>
                <c:pt idx="42">
                  <c:v>91</c:v>
                </c:pt>
                <c:pt idx="43">
                  <c:v>92</c:v>
                </c:pt>
                <c:pt idx="44">
                  <c:v>93</c:v>
                </c:pt>
                <c:pt idx="45">
                  <c:v>94</c:v>
                </c:pt>
                <c:pt idx="46">
                  <c:v>95</c:v>
                </c:pt>
                <c:pt idx="47">
                  <c:v>96</c:v>
                </c:pt>
              </c:numCache>
            </c:numRef>
          </c:cat>
          <c:val>
            <c:numRef>
              <c:f>'Distribution curve 230217'!$C$5:$C$52</c:f>
              <c:numCache>
                <c:formatCode>0.0%</c:formatCode>
                <c:ptCount val="48"/>
                <c:pt idx="0">
                  <c:v>4.1958041958041958E-3</c:v>
                </c:pt>
                <c:pt idx="1">
                  <c:v>1.3986013986013986E-3</c:v>
                </c:pt>
                <c:pt idx="2">
                  <c:v>4.1958041958041958E-3</c:v>
                </c:pt>
                <c:pt idx="3">
                  <c:v>1.3986013986013986E-3</c:v>
                </c:pt>
                <c:pt idx="4">
                  <c:v>1.3986013986013986E-3</c:v>
                </c:pt>
                <c:pt idx="5">
                  <c:v>6.993006993006993E-3</c:v>
                </c:pt>
                <c:pt idx="6">
                  <c:v>8.3916083916083916E-3</c:v>
                </c:pt>
                <c:pt idx="7">
                  <c:v>5.5944055944055944E-3</c:v>
                </c:pt>
                <c:pt idx="8">
                  <c:v>2.7972027972027972E-3</c:v>
                </c:pt>
                <c:pt idx="9">
                  <c:v>4.1958041958041958E-3</c:v>
                </c:pt>
                <c:pt idx="10">
                  <c:v>8.3916083916083916E-3</c:v>
                </c:pt>
                <c:pt idx="11">
                  <c:v>1.2587412587412588E-2</c:v>
                </c:pt>
                <c:pt idx="12">
                  <c:v>9.7902097902097911E-3</c:v>
                </c:pt>
                <c:pt idx="13">
                  <c:v>1.1188811188811189E-2</c:v>
                </c:pt>
                <c:pt idx="14">
                  <c:v>8.3916083916083916E-3</c:v>
                </c:pt>
                <c:pt idx="15">
                  <c:v>1.2587412587412588E-2</c:v>
                </c:pt>
                <c:pt idx="16">
                  <c:v>2.097902097902098E-2</c:v>
                </c:pt>
                <c:pt idx="17">
                  <c:v>2.7972027972027972E-2</c:v>
                </c:pt>
                <c:pt idx="18">
                  <c:v>2.6573426573426574E-2</c:v>
                </c:pt>
                <c:pt idx="19">
                  <c:v>2.3776223776223775E-2</c:v>
                </c:pt>
                <c:pt idx="20">
                  <c:v>1.9580419580419582E-2</c:v>
                </c:pt>
                <c:pt idx="21">
                  <c:v>3.9160839160839164E-2</c:v>
                </c:pt>
                <c:pt idx="22">
                  <c:v>3.2167832167832165E-2</c:v>
                </c:pt>
                <c:pt idx="23">
                  <c:v>2.937062937062937E-2</c:v>
                </c:pt>
                <c:pt idx="24">
                  <c:v>3.2167832167832165E-2</c:v>
                </c:pt>
                <c:pt idx="25">
                  <c:v>3.4965034965034968E-2</c:v>
                </c:pt>
                <c:pt idx="26">
                  <c:v>3.7762237762237763E-2</c:v>
                </c:pt>
                <c:pt idx="27">
                  <c:v>3.6363636363636362E-2</c:v>
                </c:pt>
                <c:pt idx="28">
                  <c:v>4.4755244755244755E-2</c:v>
                </c:pt>
                <c:pt idx="29">
                  <c:v>3.9160839160839164E-2</c:v>
                </c:pt>
                <c:pt idx="30">
                  <c:v>4.0559440559440559E-2</c:v>
                </c:pt>
                <c:pt idx="31">
                  <c:v>3.7762237762237763E-2</c:v>
                </c:pt>
                <c:pt idx="32">
                  <c:v>3.4965034965034968E-2</c:v>
                </c:pt>
                <c:pt idx="33">
                  <c:v>2.937062937062937E-2</c:v>
                </c:pt>
                <c:pt idx="34">
                  <c:v>3.4965034965034968E-2</c:v>
                </c:pt>
                <c:pt idx="35">
                  <c:v>3.7762237762237763E-2</c:v>
                </c:pt>
                <c:pt idx="36">
                  <c:v>3.9160839160839164E-2</c:v>
                </c:pt>
                <c:pt idx="37">
                  <c:v>2.937062937062937E-2</c:v>
                </c:pt>
                <c:pt idx="38">
                  <c:v>3.2167832167832165E-2</c:v>
                </c:pt>
                <c:pt idx="39">
                  <c:v>3.0769230769230771E-2</c:v>
                </c:pt>
                <c:pt idx="40">
                  <c:v>2.2377622377622378E-2</c:v>
                </c:pt>
                <c:pt idx="41">
                  <c:v>2.6573426573426574E-2</c:v>
                </c:pt>
                <c:pt idx="42">
                  <c:v>2.5174825174825177E-2</c:v>
                </c:pt>
                <c:pt idx="43">
                  <c:v>1.3986013986013986E-2</c:v>
                </c:pt>
                <c:pt idx="44">
                  <c:v>6.993006993006993E-3</c:v>
                </c:pt>
                <c:pt idx="45">
                  <c:v>5.5944055944055944E-3</c:v>
                </c:pt>
                <c:pt idx="46">
                  <c:v>2.7972027972027972E-3</c:v>
                </c:pt>
                <c:pt idx="47">
                  <c:v>1.3986013986013986E-3</c:v>
                </c:pt>
              </c:numCache>
            </c:numRef>
          </c:val>
          <c:extLst>
            <c:ext xmlns:c16="http://schemas.microsoft.com/office/drawing/2014/chart" uri="{C3380CC4-5D6E-409C-BE32-E72D297353CC}">
              <c16:uniqueId val="{00000060-57D9-4782-A5E1-6B367E69D6EE}"/>
            </c:ext>
          </c:extLst>
        </c:ser>
        <c:dLbls>
          <c:showLegendKey val="0"/>
          <c:showVal val="0"/>
          <c:showCatName val="0"/>
          <c:showSerName val="0"/>
          <c:showPercent val="0"/>
          <c:showBubbleSize val="0"/>
        </c:dLbls>
        <c:gapWidth val="22"/>
        <c:axId val="464552728"/>
        <c:axId val="464549592"/>
      </c:barChart>
      <c:catAx>
        <c:axId val="464552728"/>
        <c:scaling>
          <c:orientation val="minMax"/>
        </c:scaling>
        <c:delete val="0"/>
        <c:axPos val="b"/>
        <c:numFmt formatCode="General" sourceLinked="1"/>
        <c:majorTickMark val="none"/>
        <c:minorTickMark val="none"/>
        <c:tickLblPos val="nextTo"/>
        <c:txPr>
          <a:bodyPr/>
          <a:lstStyle/>
          <a:p>
            <a:pPr>
              <a:defRPr sz="800">
                <a:solidFill>
                  <a:srgbClr val="7E7D83"/>
                </a:solidFill>
                <a:latin typeface="+mn-lt"/>
                <a:ea typeface="Avenir Book" charset="0"/>
                <a:cs typeface="Avenir Book" charset="0"/>
              </a:defRPr>
            </a:pPr>
            <a:endParaRPr lang="en-US"/>
          </a:p>
        </c:txPr>
        <c:crossAx val="464549592"/>
        <c:crosses val="autoZero"/>
        <c:auto val="0"/>
        <c:lblAlgn val="ctr"/>
        <c:lblOffset val="100"/>
        <c:noMultiLvlLbl val="0"/>
      </c:catAx>
      <c:valAx>
        <c:axId val="464549592"/>
        <c:scaling>
          <c:orientation val="minMax"/>
          <c:max val="0.05"/>
          <c:min val="0"/>
        </c:scaling>
        <c:delete val="0"/>
        <c:axPos val="l"/>
        <c:title>
          <c:tx>
            <c:rich>
              <a:bodyPr/>
              <a:lstStyle/>
              <a:p>
                <a:pPr>
                  <a:defRPr>
                    <a:solidFill>
                      <a:srgbClr val="7E7D83"/>
                    </a:solidFill>
                    <a:latin typeface="+mn-lt"/>
                    <a:ea typeface="Avenir Book" charset="0"/>
                    <a:cs typeface="Avenir Book" charset="0"/>
                  </a:defRPr>
                </a:pPr>
                <a:r>
                  <a:rPr lang="en-GB" dirty="0">
                    <a:solidFill>
                      <a:srgbClr val="7E7D83"/>
                    </a:solidFill>
                    <a:latin typeface="+mn-lt"/>
                    <a:ea typeface="Avenir Book" charset="0"/>
                    <a:cs typeface="Avenir Book" charset="0"/>
                  </a:rPr>
                  <a:t>% of surveys</a:t>
                </a:r>
              </a:p>
            </c:rich>
          </c:tx>
          <c:layout>
            <c:manualLayout>
              <c:xMode val="edge"/>
              <c:yMode val="edge"/>
              <c:x val="1.3114752744055481E-3"/>
              <c:y val="0.39856097852014255"/>
            </c:manualLayout>
          </c:layout>
          <c:overlay val="0"/>
        </c:title>
        <c:numFmt formatCode="0%" sourceLinked="0"/>
        <c:majorTickMark val="none"/>
        <c:minorTickMark val="none"/>
        <c:tickLblPos val="nextTo"/>
        <c:txPr>
          <a:bodyPr/>
          <a:lstStyle/>
          <a:p>
            <a:pPr>
              <a:defRPr>
                <a:solidFill>
                  <a:srgbClr val="7E7D83"/>
                </a:solidFill>
                <a:latin typeface="+mn-lt"/>
                <a:ea typeface="Avenir Book" charset="0"/>
                <a:cs typeface="Avenir Book" charset="0"/>
              </a:defRPr>
            </a:pPr>
            <a:endParaRPr lang="en-US"/>
          </a:p>
        </c:txPr>
        <c:crossAx val="464552728"/>
        <c:crosses val="autoZero"/>
        <c:crossBetween val="between"/>
        <c:majorUnit val="1.0000000000000002E-2"/>
        <c:minorUnit val="1.0000000000000002E-2"/>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47564795733656E-2"/>
          <c:y val="2.0862040991236126E-2"/>
          <c:w val="0.95156513647058938"/>
          <c:h val="0.58894800132595415"/>
        </c:manualLayout>
      </c:layout>
      <c:barChart>
        <c:barDir val="col"/>
        <c:grouping val="clustered"/>
        <c:varyColors val="0"/>
        <c:ser>
          <c:idx val="0"/>
          <c:order val="0"/>
          <c:tx>
            <c:strRef>
              <c:f>Sheet1!$B$1</c:f>
              <c:strCache>
                <c:ptCount val="1"/>
                <c:pt idx="0">
                  <c:v>Eng %</c:v>
                </c:pt>
              </c:strCache>
            </c:strRef>
          </c:tx>
          <c:spPr>
            <a:solidFill>
              <a:srgbClr val="00B0F0"/>
            </a:solidFill>
            <a:ln>
              <a:noFill/>
            </a:ln>
            <a:effectLst/>
          </c:spPr>
          <c:invertIfNegative val="0"/>
          <c:dPt>
            <c:idx val="5"/>
            <c:invertIfNegative val="0"/>
            <c:bubble3D val="0"/>
            <c:spPr>
              <a:solidFill>
                <a:srgbClr val="0C2F43"/>
              </a:solidFill>
              <a:ln>
                <a:solidFill>
                  <a:srgbClr val="0C2F43"/>
                </a:solidFill>
              </a:ln>
              <a:effectLst/>
            </c:spPr>
            <c:extLst>
              <c:ext xmlns:c16="http://schemas.microsoft.com/office/drawing/2014/chart" uri="{C3380CC4-5D6E-409C-BE32-E72D297353CC}">
                <c16:uniqueId val="{00000000-9698-41B4-878C-31EE92C20070}"/>
              </c:ext>
            </c:extLst>
          </c:dPt>
          <c:dPt>
            <c:idx val="26"/>
            <c:invertIfNegative val="0"/>
            <c:bubble3D val="0"/>
            <c:spPr>
              <a:solidFill>
                <a:srgbClr val="00B050"/>
              </a:solidFill>
              <a:ln>
                <a:noFill/>
              </a:ln>
              <a:effectLst/>
            </c:spPr>
            <c:extLst>
              <c:ext xmlns:c16="http://schemas.microsoft.com/office/drawing/2014/chart" uri="{C3380CC4-5D6E-409C-BE32-E72D297353CC}">
                <c16:uniqueId val="{00000001-1E1C-4934-B8ED-9BB19F8CDA79}"/>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venir Medium" panose="02000503020000020003"/>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Operational Preparedness</c:v>
                </c:pt>
                <c:pt idx="1">
                  <c:v>People and Organisational Development</c:v>
                </c:pt>
                <c:pt idx="2">
                  <c:v>National Resilience</c:v>
                </c:pt>
                <c:pt idx="3">
                  <c:v>Protection</c:v>
                </c:pt>
                <c:pt idx="4">
                  <c:v>Prevention</c:v>
                </c:pt>
                <c:pt idx="5">
                  <c:v>Overall</c:v>
                </c:pt>
                <c:pt idx="6">
                  <c:v>Operational Response (including operational crews)</c:v>
                </c:pt>
                <c:pt idx="7">
                  <c:v>Other</c:v>
                </c:pt>
                <c:pt idx="8">
                  <c:v>Strategy &amp; Performance</c:v>
                </c:pt>
                <c:pt idx="9">
                  <c:v>Finance and Procurement</c:v>
                </c:pt>
              </c:strCache>
            </c:strRef>
          </c:cat>
          <c:val>
            <c:numRef>
              <c:f>Sheet1!$B$2:$B$11</c:f>
              <c:numCache>
                <c:formatCode>0%</c:formatCode>
                <c:ptCount val="10"/>
                <c:pt idx="0">
                  <c:v>0.94</c:v>
                </c:pt>
                <c:pt idx="1">
                  <c:v>0.94</c:v>
                </c:pt>
                <c:pt idx="2">
                  <c:v>0.93</c:v>
                </c:pt>
                <c:pt idx="3">
                  <c:v>0.92</c:v>
                </c:pt>
                <c:pt idx="4">
                  <c:v>0.91</c:v>
                </c:pt>
                <c:pt idx="5">
                  <c:v>0.88</c:v>
                </c:pt>
                <c:pt idx="6">
                  <c:v>0.85</c:v>
                </c:pt>
                <c:pt idx="7">
                  <c:v>0.84</c:v>
                </c:pt>
                <c:pt idx="8">
                  <c:v>0.79</c:v>
                </c:pt>
                <c:pt idx="9">
                  <c:v>0.77</c:v>
                </c:pt>
              </c:numCache>
            </c:numRef>
          </c:val>
          <c:extLst>
            <c:ext xmlns:c16="http://schemas.microsoft.com/office/drawing/2014/chart" uri="{C3380CC4-5D6E-409C-BE32-E72D297353CC}">
              <c16:uniqueId val="{00000000-AFFF-47F6-92DD-D4B6030BD80D}"/>
            </c:ext>
          </c:extLst>
        </c:ser>
        <c:dLbls>
          <c:dLblPos val="outEnd"/>
          <c:showLegendKey val="0"/>
          <c:showVal val="1"/>
          <c:showCatName val="0"/>
          <c:showSerName val="0"/>
          <c:showPercent val="0"/>
          <c:showBubbleSize val="0"/>
        </c:dLbls>
        <c:gapWidth val="50"/>
        <c:axId val="1206622095"/>
        <c:axId val="1194971503"/>
      </c:barChart>
      <c:catAx>
        <c:axId val="120662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Medium" panose="02000503020000020003"/>
                <a:ea typeface="+mn-ea"/>
                <a:cs typeface="+mn-cs"/>
              </a:defRPr>
            </a:pPr>
            <a:endParaRPr lang="en-US"/>
          </a:p>
        </c:txPr>
        <c:crossAx val="1194971503"/>
        <c:crosses val="autoZero"/>
        <c:auto val="1"/>
        <c:lblAlgn val="ctr"/>
        <c:lblOffset val="100"/>
        <c:noMultiLvlLbl val="0"/>
      </c:catAx>
      <c:valAx>
        <c:axId val="1194971503"/>
        <c:scaling>
          <c:orientation val="minMax"/>
        </c:scaling>
        <c:delete val="1"/>
        <c:axPos val="l"/>
        <c:numFmt formatCode="0%" sourceLinked="1"/>
        <c:majorTickMark val="none"/>
        <c:minorTickMark val="none"/>
        <c:tickLblPos val="nextTo"/>
        <c:crossAx val="12066220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016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01625"/>
          </a:xfrm>
          <a:prstGeom prst="rect">
            <a:avLst/>
          </a:prstGeom>
        </p:spPr>
        <p:txBody>
          <a:bodyPr vert="horz" lIns="91440" tIns="45720" rIns="91440" bIns="45720" rtlCol="0"/>
          <a:lstStyle>
            <a:lvl1pPr algn="r">
              <a:defRPr sz="1200"/>
            </a:lvl1pPr>
          </a:lstStyle>
          <a:p>
            <a:fld id="{68F62D4D-F6CC-4F7A-945C-25B9E56447C0}" type="datetimeFigureOut">
              <a:rPr lang="en-GB" smtClean="0"/>
              <a:t>12/02/2021</a:t>
            </a:fld>
            <a:endParaRPr lang="en-GB"/>
          </a:p>
        </p:txBody>
      </p:sp>
      <p:sp>
        <p:nvSpPr>
          <p:cNvPr id="4" name="Slide Image Placeholder 3"/>
          <p:cNvSpPr>
            <a:spLocks noGrp="1" noRot="1" noChangeAspect="1"/>
          </p:cNvSpPr>
          <p:nvPr>
            <p:ph type="sldImg" idx="2"/>
          </p:nvPr>
        </p:nvSpPr>
        <p:spPr>
          <a:xfrm>
            <a:off x="3541713" y="750888"/>
            <a:ext cx="3609975" cy="20272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2890838"/>
            <a:ext cx="8553450" cy="23653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705475"/>
            <a:ext cx="4633913" cy="3016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5705475"/>
            <a:ext cx="4632325" cy="301625"/>
          </a:xfrm>
          <a:prstGeom prst="rect">
            <a:avLst/>
          </a:prstGeom>
        </p:spPr>
        <p:txBody>
          <a:bodyPr vert="horz" lIns="91440" tIns="45720" rIns="91440" bIns="45720" rtlCol="0" anchor="b"/>
          <a:lstStyle>
            <a:lvl1pPr algn="r">
              <a:defRPr sz="1200"/>
            </a:lvl1pPr>
          </a:lstStyle>
          <a:p>
            <a:fld id="{623A3EE0-618E-4370-B883-95FD76A8A9DF}" type="slidenum">
              <a:rPr lang="en-GB" smtClean="0"/>
              <a:t>‹#›</a:t>
            </a:fld>
            <a:endParaRPr lang="en-GB"/>
          </a:p>
        </p:txBody>
      </p:sp>
    </p:spTree>
    <p:extLst>
      <p:ext uri="{BB962C8B-B14F-4D97-AF65-F5344CB8AC3E}">
        <p14:creationId xmlns:p14="http://schemas.microsoft.com/office/powerpoint/2010/main" val="145113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44464-4C04-4C29-9198-D76730FC09DC}" type="slidenum">
              <a:rPr lang="en-GB" smtClean="0"/>
              <a:t>3</a:t>
            </a:fld>
            <a:endParaRPr lang="en-GB" dirty="0"/>
          </a:p>
        </p:txBody>
      </p:sp>
    </p:spTree>
    <p:extLst>
      <p:ext uri="{BB962C8B-B14F-4D97-AF65-F5344CB8AC3E}">
        <p14:creationId xmlns:p14="http://schemas.microsoft.com/office/powerpoint/2010/main" val="161572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9C78F-BDC1-4018-8634-9BA247EB3184}" type="slidenum">
              <a:rPr lang="en-GB" smtClean="0"/>
              <a:t>5</a:t>
            </a:fld>
            <a:endParaRPr lang="en-GB" dirty="0"/>
          </a:p>
        </p:txBody>
      </p:sp>
    </p:spTree>
    <p:extLst>
      <p:ext uri="{BB962C8B-B14F-4D97-AF65-F5344CB8AC3E}">
        <p14:creationId xmlns:p14="http://schemas.microsoft.com/office/powerpoint/2010/main" val="409491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FE1B5A-784E-4A3F-B3E3-544886535C69}" type="slidenum">
              <a:rPr lang="en-GB" smtClean="0"/>
              <a:t>6</a:t>
            </a:fld>
            <a:endParaRPr lang="en-GB" dirty="0"/>
          </a:p>
        </p:txBody>
      </p:sp>
    </p:spTree>
    <p:extLst>
      <p:ext uri="{BB962C8B-B14F-4D97-AF65-F5344CB8AC3E}">
        <p14:creationId xmlns:p14="http://schemas.microsoft.com/office/powerpoint/2010/main" val="196560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44464-4C04-4C29-9198-D76730FC09DC}" type="slidenum">
              <a:rPr lang="en-GB" smtClean="0"/>
              <a:t>13</a:t>
            </a:fld>
            <a:endParaRPr lang="en-GB" dirty="0"/>
          </a:p>
        </p:txBody>
      </p:sp>
    </p:spTree>
    <p:extLst>
      <p:ext uri="{BB962C8B-B14F-4D97-AF65-F5344CB8AC3E}">
        <p14:creationId xmlns:p14="http://schemas.microsoft.com/office/powerpoint/2010/main" val="234099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A0062-AE4C-4013-8C94-4D45F429E44C}" type="slidenum">
              <a:rPr lang="en-GB" smtClean="0"/>
              <a:t>14</a:t>
            </a:fld>
            <a:endParaRPr lang="en-GB" dirty="0"/>
          </a:p>
        </p:txBody>
      </p:sp>
    </p:spTree>
    <p:extLst>
      <p:ext uri="{BB962C8B-B14F-4D97-AF65-F5344CB8AC3E}">
        <p14:creationId xmlns:p14="http://schemas.microsoft.com/office/powerpoint/2010/main" val="4993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44464-4C04-4C29-9198-D76730FC09DC}" type="slidenum">
              <a:rPr lang="en-GB" smtClean="0"/>
              <a:t>15</a:t>
            </a:fld>
            <a:endParaRPr lang="en-GB" dirty="0"/>
          </a:p>
        </p:txBody>
      </p:sp>
    </p:spTree>
    <p:extLst>
      <p:ext uri="{BB962C8B-B14F-4D97-AF65-F5344CB8AC3E}">
        <p14:creationId xmlns:p14="http://schemas.microsoft.com/office/powerpoint/2010/main" val="183270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3EE0-618E-4370-B883-95FD76A8A9DF}" type="slidenum">
              <a:rPr lang="en-GB" smtClean="0"/>
              <a:t>18</a:t>
            </a:fld>
            <a:endParaRPr lang="en-GB"/>
          </a:p>
        </p:txBody>
      </p:sp>
    </p:spTree>
    <p:extLst>
      <p:ext uri="{BB962C8B-B14F-4D97-AF65-F5344CB8AC3E}">
        <p14:creationId xmlns:p14="http://schemas.microsoft.com/office/powerpoint/2010/main" val="80106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A0062-AE4C-4013-8C94-4D45F429E44C}" type="slidenum">
              <a:rPr lang="en-GB" smtClean="0"/>
              <a:t>19</a:t>
            </a:fld>
            <a:endParaRPr lang="en-GB" dirty="0"/>
          </a:p>
        </p:txBody>
      </p:sp>
    </p:spTree>
    <p:extLst>
      <p:ext uri="{BB962C8B-B14F-4D97-AF65-F5344CB8AC3E}">
        <p14:creationId xmlns:p14="http://schemas.microsoft.com/office/powerpoint/2010/main" val="126192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2/12/2021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Shape 23">
            <a:extLst>
              <a:ext uri="{FF2B5EF4-FFF2-40B4-BE49-F238E27FC236}">
                <a16:creationId xmlns:a16="http://schemas.microsoft.com/office/drawing/2014/main" id="{89E1F185-6A05-FD43-B6AF-A6AFBDAC4DCF}"/>
              </a:ext>
            </a:extLst>
          </p:cNvPr>
          <p:cNvSpPr>
            <a:spLocks noGrp="1"/>
          </p:cNvSpPr>
          <p:nvPr>
            <p:ph type="title"/>
          </p:nvPr>
        </p:nvSpPr>
        <p:spPr>
          <a:xfrm>
            <a:off x="291495" y="227345"/>
            <a:ext cx="9226478" cy="292388"/>
          </a:xfrm>
          <a:prstGeom prst="rect">
            <a:avLst/>
          </a:prstGeom>
          <a:extLst>
            <a:ext uri="{C572A759-6A51-4108-AA02-DFA0A04FC94B}">
              <ma14:wrappingTextBoxFlag xmlns="" xmlns:ma14="http://schemas.microsoft.com/office/mac/drawingml/2011/main" val="1"/>
            </a:ext>
          </a:extLst>
        </p:spPr>
        <p:txBody>
          <a:bodyPr anchor="b"/>
          <a:lstStyle>
            <a:lvl1pPr algn="l">
              <a:defRPr sz="1900" kern="1200" dirty="0">
                <a:solidFill>
                  <a:srgbClr val="042D43"/>
                </a:solidFill>
                <a:latin typeface="+mn-lt"/>
                <a:ea typeface="+mn-ea"/>
                <a:cs typeface="ASRBLG+f1uvezo-1ayt-dji-4sur1p1f0j2o"/>
              </a:defRPr>
            </a:lvl1pPr>
          </a:lstStyle>
          <a:p>
            <a:endParaRPr/>
          </a:p>
        </p:txBody>
      </p:sp>
      <p:pic>
        <p:nvPicPr>
          <p:cNvPr id="13" name="image3.png" descr="SURVEY PAGE.png">
            <a:extLst>
              <a:ext uri="{FF2B5EF4-FFF2-40B4-BE49-F238E27FC236}">
                <a16:creationId xmlns:a16="http://schemas.microsoft.com/office/drawing/2014/main" id="{5EE00EC6-CA1B-3A43-969B-DD0BAC80996C}"/>
              </a:ext>
            </a:extLst>
          </p:cNvPr>
          <p:cNvPicPr>
            <a:picLocks noChangeAspect="1"/>
          </p:cNvPicPr>
          <p:nvPr userDrawn="1"/>
        </p:nvPicPr>
        <p:blipFill>
          <a:blip r:embed="rId2"/>
          <a:stretch>
            <a:fillRect/>
          </a:stretch>
        </p:blipFill>
        <p:spPr>
          <a:xfrm>
            <a:off x="10075864" y="7021"/>
            <a:ext cx="432124" cy="807368"/>
          </a:xfrm>
          <a:prstGeom prst="rect">
            <a:avLst/>
          </a:prstGeom>
          <a:ln w="12700">
            <a:miter lim="400000"/>
          </a:ln>
        </p:spPr>
      </p:pic>
      <p:sp>
        <p:nvSpPr>
          <p:cNvPr id="12" name="Rectangle 11">
            <a:extLst>
              <a:ext uri="{FF2B5EF4-FFF2-40B4-BE49-F238E27FC236}">
                <a16:creationId xmlns:a16="http://schemas.microsoft.com/office/drawing/2014/main" id="{A9417951-352C-44A6-BBAD-809F32DADA8B}"/>
              </a:ext>
            </a:extLst>
          </p:cNvPr>
          <p:cNvSpPr/>
          <p:nvPr userDrawn="1"/>
        </p:nvSpPr>
        <p:spPr>
          <a:xfrm>
            <a:off x="-23862" y="799042"/>
            <a:ext cx="10717262" cy="52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Body Level One…">
            <a:extLst>
              <a:ext uri="{FF2B5EF4-FFF2-40B4-BE49-F238E27FC236}">
                <a16:creationId xmlns:a16="http://schemas.microsoft.com/office/drawing/2014/main" id="{2EFB6297-7449-FB44-BC84-619F3057A667}"/>
              </a:ext>
            </a:extLst>
          </p:cNvPr>
          <p:cNvSpPr txBox="1">
            <a:spLocks noGrp="1"/>
          </p:cNvSpPr>
          <p:nvPr>
            <p:ph type="body" sz="half" idx="1"/>
          </p:nvPr>
        </p:nvSpPr>
        <p:spPr>
          <a:xfrm>
            <a:off x="291495" y="915318"/>
            <a:ext cx="9226478" cy="1077218"/>
          </a:xfrm>
          <a:prstGeom prst="rect">
            <a:avLst/>
          </a:prstGeom>
        </p:spPr>
        <p:txBody>
          <a:bodyPr anchor="t"/>
          <a:lstStyle>
            <a:lvl1pPr marL="0" indent="0">
              <a:spcBef>
                <a:spcPts val="0"/>
              </a:spcBef>
              <a:buSzTx/>
              <a:buNone/>
              <a:defRPr sz="1400">
                <a:solidFill>
                  <a:schemeClr val="accent2"/>
                </a:solidFill>
                <a:latin typeface="+mn-lt"/>
                <a:ea typeface="ASRBLG+f1uvezo-1ayt-dji-4sur1p1f0j2o" panose="020B0604020202020204"/>
                <a:cs typeface="ASRBLG+f1uvezo-1ayt-dji-4sur1p1f0j2o" panose="020B0604020202020204"/>
                <a:sym typeface="Avenir Book"/>
              </a:defRPr>
            </a:lvl1pPr>
            <a:lvl2pPr marL="0" indent="200231">
              <a:spcBef>
                <a:spcPts val="0"/>
              </a:spcBef>
              <a:buSzTx/>
              <a:buNone/>
              <a:defRPr sz="1400">
                <a:solidFill>
                  <a:schemeClr val="accent2"/>
                </a:solidFill>
                <a:latin typeface="+mn-lt"/>
              </a:defRPr>
            </a:lvl2pPr>
            <a:lvl3pPr marL="0" indent="400461">
              <a:spcBef>
                <a:spcPts val="0"/>
              </a:spcBef>
              <a:buSzTx/>
              <a:buNone/>
              <a:defRPr sz="1400">
                <a:solidFill>
                  <a:schemeClr val="accent2"/>
                </a:solidFill>
                <a:latin typeface="+mn-lt"/>
              </a:defRPr>
            </a:lvl3pPr>
            <a:lvl4pPr marL="0" indent="600692">
              <a:spcBef>
                <a:spcPts val="0"/>
              </a:spcBef>
              <a:buSzTx/>
              <a:buNone/>
              <a:defRPr sz="1400">
                <a:solidFill>
                  <a:schemeClr val="accent2"/>
                </a:solidFill>
                <a:latin typeface="+mn-lt"/>
              </a:defRPr>
            </a:lvl4pPr>
            <a:lvl5pPr marL="0" indent="800923">
              <a:spcBef>
                <a:spcPts val="0"/>
              </a:spcBef>
              <a:buSzTx/>
              <a:buNone/>
              <a:defRPr sz="1400">
                <a:solidFill>
                  <a:schemeClr val="accent2"/>
                </a:solidFill>
                <a:latin typeface="+mn-lt"/>
              </a:defRPr>
            </a:lvl5pPr>
          </a:lstStyle>
          <a:p>
            <a:r>
              <a:t>Body Level One</a:t>
            </a:r>
          </a:p>
          <a:p>
            <a:pPr lvl="1"/>
            <a:r>
              <a:t>Body Level Two</a:t>
            </a:r>
          </a:p>
          <a:p>
            <a:pPr lvl="2"/>
            <a:r>
              <a:t>Body Level Three</a:t>
            </a:r>
          </a:p>
          <a:p>
            <a:pPr lvl="3"/>
            <a:r>
              <a:t>Body Level Four</a:t>
            </a:r>
          </a:p>
          <a:p>
            <a:pPr lvl="4"/>
            <a:r>
              <a:t>Body Level Five</a:t>
            </a:r>
          </a:p>
        </p:txBody>
      </p:sp>
      <p:sp>
        <p:nvSpPr>
          <p:cNvPr id="8" name="Footer Placeholder 4">
            <a:extLst>
              <a:ext uri="{FF2B5EF4-FFF2-40B4-BE49-F238E27FC236}">
                <a16:creationId xmlns:a16="http://schemas.microsoft.com/office/drawing/2014/main" id="{2EA16B9E-373F-9043-8D18-5A8E9BCE9116}"/>
              </a:ext>
            </a:extLst>
          </p:cNvPr>
          <p:cNvSpPr>
            <a:spLocks noGrp="1"/>
          </p:cNvSpPr>
          <p:nvPr>
            <p:ph type="ftr" sz="quarter" idx="3"/>
          </p:nvPr>
        </p:nvSpPr>
        <p:spPr>
          <a:xfrm>
            <a:off x="8703477" y="5811862"/>
            <a:ext cx="1804511" cy="121252"/>
          </a:xfrm>
          <a:prstGeom prst="rect">
            <a:avLst/>
          </a:prstGeom>
        </p:spPr>
        <p:txBody>
          <a:bodyPr vert="horz" lIns="0" tIns="0" rIns="0" bIns="0" rtlCol="0" anchor="b"/>
          <a:lstStyle>
            <a:lvl1pPr algn="r">
              <a:defRPr sz="788">
                <a:solidFill>
                  <a:srgbClr val="7E7D83"/>
                </a:solidFill>
                <a:latin typeface="Avenir Roman" panose="02000503020000020003" pitchFamily="2" charset="0"/>
                <a:cs typeface="Arial" panose="020B0604020202020204" pitchFamily="34" charset="0"/>
              </a:defRPr>
            </a:lvl1pPr>
          </a:lstStyle>
          <a:p>
            <a:r>
              <a:rPr lang="en-IE" dirty="0"/>
              <a:t>© People Insight</a:t>
            </a:r>
          </a:p>
        </p:txBody>
      </p:sp>
    </p:spTree>
    <p:extLst>
      <p:ext uri="{BB962C8B-B14F-4D97-AF65-F5344CB8AC3E}">
        <p14:creationId xmlns:p14="http://schemas.microsoft.com/office/powerpoint/2010/main" val="224863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317D189-A28D-614E-A899-6B3F0DFBF4CE}"/>
              </a:ext>
            </a:extLst>
          </p:cNvPr>
          <p:cNvSpPr>
            <a:spLocks noGrp="1"/>
          </p:cNvSpPr>
          <p:nvPr>
            <p:ph type="sldNum" sz="quarter" idx="4"/>
          </p:nvPr>
        </p:nvSpPr>
        <p:spPr>
          <a:xfrm>
            <a:off x="10143995" y="5669300"/>
            <a:ext cx="312593" cy="121252"/>
          </a:xfrm>
          <a:prstGeom prst="rect">
            <a:avLst/>
          </a:prstGeom>
        </p:spPr>
        <p:txBody>
          <a:bodyPr vert="horz" lIns="0" tIns="0" rIns="0" bIns="0" rtlCol="0" anchor="b"/>
          <a:lstStyle>
            <a:lvl1pPr algn="r">
              <a:defRPr sz="788">
                <a:solidFill>
                  <a:srgbClr val="7E7D83"/>
                </a:solidFill>
                <a:latin typeface="Avenir Roman" panose="02000503020000020003" pitchFamily="2" charset="0"/>
                <a:cs typeface="Arial" panose="020B0604020202020204" pitchFamily="34" charset="0"/>
              </a:defRPr>
            </a:lvl1pPr>
          </a:lstStyle>
          <a:p>
            <a:fld id="{69FF1677-EC94-1D48-89B1-D4CCE5C3B7DD}" type="slidenum">
              <a:rPr lang="en-US" smtClean="0"/>
              <a:pPr/>
              <a:t>‹#›</a:t>
            </a:fld>
            <a:endParaRPr lang="en-US" dirty="0"/>
          </a:p>
        </p:txBody>
      </p:sp>
      <p:sp>
        <p:nvSpPr>
          <p:cNvPr id="8" name="Footer Placeholder 4">
            <a:extLst>
              <a:ext uri="{FF2B5EF4-FFF2-40B4-BE49-F238E27FC236}">
                <a16:creationId xmlns:a16="http://schemas.microsoft.com/office/drawing/2014/main" id="{2DE4CC68-2C6B-A04B-97DC-8FCF4BE4F49E}"/>
              </a:ext>
            </a:extLst>
          </p:cNvPr>
          <p:cNvSpPr>
            <a:spLocks noGrp="1"/>
          </p:cNvSpPr>
          <p:nvPr>
            <p:ph type="ftr" sz="quarter" idx="3"/>
          </p:nvPr>
        </p:nvSpPr>
        <p:spPr>
          <a:xfrm>
            <a:off x="8257389" y="5669300"/>
            <a:ext cx="1804511" cy="121252"/>
          </a:xfrm>
          <a:prstGeom prst="rect">
            <a:avLst/>
          </a:prstGeom>
        </p:spPr>
        <p:txBody>
          <a:bodyPr vert="horz" lIns="0" tIns="0" rIns="0" bIns="0" rtlCol="0" anchor="b"/>
          <a:lstStyle>
            <a:lvl1pPr algn="r">
              <a:defRPr sz="788">
                <a:solidFill>
                  <a:srgbClr val="7E7D83"/>
                </a:solidFill>
                <a:latin typeface="Avenir Roman" panose="02000503020000020003" pitchFamily="2" charset="0"/>
                <a:cs typeface="Arial" panose="020B0604020202020204" pitchFamily="34" charset="0"/>
              </a:defRPr>
            </a:lvl1pPr>
          </a:lstStyle>
          <a:p>
            <a:r>
              <a:rPr lang="en-IE" dirty="0"/>
              <a:t>© People Insight</a:t>
            </a:r>
          </a:p>
        </p:txBody>
      </p:sp>
      <p:pic>
        <p:nvPicPr>
          <p:cNvPr id="10" name="image6.png" descr="ABOUT US PAGE.png">
            <a:extLst>
              <a:ext uri="{FF2B5EF4-FFF2-40B4-BE49-F238E27FC236}">
                <a16:creationId xmlns:a16="http://schemas.microsoft.com/office/drawing/2014/main" id="{07A5D489-CC82-9D41-8B0A-06014C6BA6D9}"/>
              </a:ext>
            </a:extLst>
          </p:cNvPr>
          <p:cNvPicPr>
            <a:picLocks noChangeAspect="1"/>
          </p:cNvPicPr>
          <p:nvPr userDrawn="1"/>
        </p:nvPicPr>
        <p:blipFill>
          <a:blip r:embed="rId2"/>
          <a:stretch>
            <a:fillRect/>
          </a:stretch>
        </p:blipFill>
        <p:spPr>
          <a:xfrm>
            <a:off x="201995" y="-19535"/>
            <a:ext cx="540081" cy="1009068"/>
          </a:xfrm>
          <a:prstGeom prst="rect">
            <a:avLst/>
          </a:prstGeom>
          <a:ln w="12700">
            <a:miter lim="400000"/>
          </a:ln>
        </p:spPr>
      </p:pic>
      <p:sp>
        <p:nvSpPr>
          <p:cNvPr id="11" name="Shape 34">
            <a:extLst>
              <a:ext uri="{FF2B5EF4-FFF2-40B4-BE49-F238E27FC236}">
                <a16:creationId xmlns:a16="http://schemas.microsoft.com/office/drawing/2014/main" id="{7133427C-288F-934D-BE91-682E4F4F5E19}"/>
              </a:ext>
            </a:extLst>
          </p:cNvPr>
          <p:cNvSpPr txBox="1">
            <a:spLocks/>
          </p:cNvSpPr>
          <p:nvPr userDrawn="1"/>
        </p:nvSpPr>
        <p:spPr>
          <a:xfrm>
            <a:off x="835422" y="189113"/>
            <a:ext cx="7110950" cy="540136"/>
          </a:xfrm>
          <a:prstGeom prst="rect">
            <a:avLst/>
          </a:prstGeom>
          <a:extLst>
            <a:ext uri="{C572A759-6A51-4108-AA02-DFA0A04FC94B}">
              <ma14:wrappingTextBoxFlag xmlns:ma14="http://schemas.microsoft.com/office/mac/drawingml/2011/main" xmlns="" val="1"/>
            </a:ext>
          </a:extLst>
        </p:spPr>
        <p:txBody>
          <a:bodyPr anchor="b"/>
          <a:lstStyle>
            <a:lvl1pPr algn="l" defTabSz="914400" rtl="0" eaLnBrk="1" latinLnBrk="0" hangingPunct="1">
              <a:lnSpc>
                <a:spcPct val="90000"/>
              </a:lnSpc>
              <a:spcBef>
                <a:spcPct val="0"/>
              </a:spcBef>
              <a:buNone/>
              <a:defRPr sz="2800" kern="1200">
                <a:solidFill>
                  <a:srgbClr val="02A0E3"/>
                </a:solidFill>
                <a:latin typeface="Avenir Black"/>
                <a:ea typeface="Avenir Black"/>
                <a:cs typeface="Avenir Black"/>
                <a:sym typeface="Avenir Black"/>
              </a:defRPr>
            </a:lvl1pPr>
          </a:lstStyle>
          <a:p>
            <a:endParaRPr lang="en-GB" sz="2453" dirty="0">
              <a:solidFill>
                <a:srgbClr val="4BA9C5"/>
              </a:solidFill>
            </a:endParaRPr>
          </a:p>
        </p:txBody>
      </p:sp>
    </p:spTree>
    <p:extLst>
      <p:ext uri="{BB962C8B-B14F-4D97-AF65-F5344CB8AC3E}">
        <p14:creationId xmlns:p14="http://schemas.microsoft.com/office/powerpoint/2010/main" val="126636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E1DF-230F-154D-BC07-6EC3185B9903}"/>
              </a:ext>
            </a:extLst>
          </p:cNvPr>
          <p:cNvSpPr>
            <a:spLocks noGrp="1"/>
          </p:cNvSpPr>
          <p:nvPr>
            <p:ph type="title"/>
          </p:nvPr>
        </p:nvSpPr>
        <p:spPr>
          <a:xfrm>
            <a:off x="631500" y="630667"/>
            <a:ext cx="9433663" cy="315333"/>
          </a:xfrm>
        </p:spPr>
        <p:txBody>
          <a:bodyPr>
            <a:noAutofit/>
          </a:bodyPr>
          <a:lstStyle/>
          <a:p>
            <a:r>
              <a:rPr lang="en-US"/>
              <a:t>Click to edit Master title style</a:t>
            </a:r>
          </a:p>
        </p:txBody>
      </p:sp>
      <p:sp>
        <p:nvSpPr>
          <p:cNvPr id="6" name="Slide Number Placeholder 5">
            <a:extLst>
              <a:ext uri="{FF2B5EF4-FFF2-40B4-BE49-F238E27FC236}">
                <a16:creationId xmlns:a16="http://schemas.microsoft.com/office/drawing/2014/main" id="{3D69C8E8-FFB7-F443-B685-5AD9FE6A8A9C}"/>
              </a:ext>
            </a:extLst>
          </p:cNvPr>
          <p:cNvSpPr>
            <a:spLocks noGrp="1"/>
          </p:cNvSpPr>
          <p:nvPr>
            <p:ph type="sldNum" sz="quarter" idx="4"/>
          </p:nvPr>
        </p:nvSpPr>
        <p:spPr>
          <a:xfrm>
            <a:off x="10143995" y="5669300"/>
            <a:ext cx="312593" cy="121252"/>
          </a:xfrm>
          <a:prstGeom prst="rect">
            <a:avLst/>
          </a:prstGeom>
        </p:spPr>
        <p:txBody>
          <a:bodyPr vert="horz" lIns="0" tIns="0" rIns="0" bIns="0" rtlCol="0" anchor="b"/>
          <a:lstStyle>
            <a:lvl1pPr algn="r">
              <a:defRPr sz="788">
                <a:solidFill>
                  <a:srgbClr val="7E7D83"/>
                </a:solidFill>
                <a:latin typeface="Arial" panose="020B0604020202020204" pitchFamily="34" charset="0"/>
                <a:cs typeface="Arial" panose="020B0604020202020204" pitchFamily="34" charset="0"/>
              </a:defRPr>
            </a:lvl1pPr>
          </a:lstStyle>
          <a:p>
            <a:fld id="{69FF1677-EC94-1D48-89B1-D4CCE5C3B7DD}" type="slidenum">
              <a:rPr lang="en-US" smtClean="0"/>
              <a:pPr/>
              <a:t>‹#›</a:t>
            </a:fld>
            <a:endParaRPr lang="en-US"/>
          </a:p>
        </p:txBody>
      </p:sp>
      <p:sp>
        <p:nvSpPr>
          <p:cNvPr id="7" name="Footer Placeholder 4">
            <a:extLst>
              <a:ext uri="{FF2B5EF4-FFF2-40B4-BE49-F238E27FC236}">
                <a16:creationId xmlns:a16="http://schemas.microsoft.com/office/drawing/2014/main" id="{57A0C8AB-53F5-F143-9BA3-9CA90226C1F3}"/>
              </a:ext>
            </a:extLst>
          </p:cNvPr>
          <p:cNvSpPr>
            <a:spLocks noGrp="1"/>
          </p:cNvSpPr>
          <p:nvPr>
            <p:ph type="ftr" sz="quarter" idx="3"/>
          </p:nvPr>
        </p:nvSpPr>
        <p:spPr>
          <a:xfrm>
            <a:off x="8257389" y="5669300"/>
            <a:ext cx="1804511" cy="121252"/>
          </a:xfrm>
          <a:prstGeom prst="rect">
            <a:avLst/>
          </a:prstGeom>
        </p:spPr>
        <p:txBody>
          <a:bodyPr vert="horz" lIns="0" tIns="0" rIns="0" bIns="0" rtlCol="0" anchor="b"/>
          <a:lstStyle>
            <a:lvl1pPr algn="r">
              <a:defRPr sz="788">
                <a:solidFill>
                  <a:srgbClr val="7E7D83"/>
                </a:solidFill>
                <a:latin typeface="Arial" panose="020B0604020202020204" pitchFamily="34" charset="0"/>
                <a:cs typeface="Arial" panose="020B0604020202020204" pitchFamily="34" charset="0"/>
              </a:defRPr>
            </a:lvl1pPr>
          </a:lstStyle>
          <a:p>
            <a:r>
              <a:rPr lang="en-IE"/>
              <a:t>© 2018 People Insight</a:t>
            </a:r>
          </a:p>
        </p:txBody>
      </p:sp>
    </p:spTree>
    <p:extLst>
      <p:ext uri="{BB962C8B-B14F-4D97-AF65-F5344CB8AC3E}">
        <p14:creationId xmlns:p14="http://schemas.microsoft.com/office/powerpoint/2010/main" val="2675503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FE8132-5A84-4701-816A-F422C05177BE}"/>
              </a:ext>
            </a:extLst>
          </p:cNvPr>
          <p:cNvPicPr>
            <a:picLocks noChangeAspect="1"/>
          </p:cNvPicPr>
          <p:nvPr/>
        </p:nvPicPr>
        <p:blipFill>
          <a:blip r:embed="rId2"/>
          <a:stretch>
            <a:fillRect/>
          </a:stretch>
        </p:blipFill>
        <p:spPr>
          <a:xfrm>
            <a:off x="1282368" y="0"/>
            <a:ext cx="9411032" cy="6007100"/>
          </a:xfrm>
          <a:prstGeom prst="rect">
            <a:avLst/>
          </a:prstGeom>
        </p:spPr>
      </p:pic>
      <p:sp>
        <p:nvSpPr>
          <p:cNvPr id="4" name="Rectangle: Rounded Corners 3">
            <a:extLst>
              <a:ext uri="{FF2B5EF4-FFF2-40B4-BE49-F238E27FC236}">
                <a16:creationId xmlns:a16="http://schemas.microsoft.com/office/drawing/2014/main" id="{E6D3E74C-CE05-42EF-9063-4A314AF702AE}"/>
              </a:ext>
            </a:extLst>
          </p:cNvPr>
          <p:cNvSpPr/>
          <p:nvPr/>
        </p:nvSpPr>
        <p:spPr>
          <a:xfrm>
            <a:off x="-1573371" y="659117"/>
            <a:ext cx="5901829" cy="795117"/>
          </a:xfrm>
          <a:prstGeom prst="roundRect">
            <a:avLst>
              <a:gd name="adj" fmla="val 50000"/>
            </a:avLst>
          </a:prstGeom>
          <a:solidFill>
            <a:srgbClr val="FCB72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57" tIns="35078" rIns="70157" bIns="35078" numCol="1" spcCol="0" rtlCol="0" fromWordArt="0" anchor="ctr" anchorCtr="0" forceAA="0" compatLnSpc="1">
            <a:prstTxWarp prst="textNoShape">
              <a:avLst/>
            </a:prstTxWarp>
            <a:noAutofit/>
          </a:bodyPr>
          <a:lstStyle/>
          <a:p>
            <a:pPr algn="r">
              <a:tabLst>
                <a:tab pos="0" algn="l"/>
              </a:tabLst>
            </a:pPr>
            <a:r>
              <a:rPr lang="en-US" sz="2102" b="1" kern="0" dirty="0">
                <a:solidFill>
                  <a:schemeClr val="tx1">
                    <a:lumMod val="75000"/>
                    <a:lumOff val="25000"/>
                  </a:schemeClr>
                </a:solidFill>
                <a:latin typeface="Avenir Heavy"/>
                <a:cs typeface="Arial"/>
              </a:rPr>
              <a:t>Employee Survey </a:t>
            </a:r>
          </a:p>
        </p:txBody>
      </p:sp>
      <p:sp>
        <p:nvSpPr>
          <p:cNvPr id="6" name="Rectangle: Rounded Corners 5">
            <a:extLst>
              <a:ext uri="{FF2B5EF4-FFF2-40B4-BE49-F238E27FC236}">
                <a16:creationId xmlns:a16="http://schemas.microsoft.com/office/drawing/2014/main" id="{B21E8DAA-87BF-49DD-8222-9F8F4BFA1C4B}"/>
              </a:ext>
            </a:extLst>
          </p:cNvPr>
          <p:cNvSpPr/>
          <p:nvPr/>
        </p:nvSpPr>
        <p:spPr>
          <a:xfrm>
            <a:off x="-962717" y="1639473"/>
            <a:ext cx="4680520" cy="795117"/>
          </a:xfrm>
          <a:prstGeom prst="roundRect">
            <a:avLst>
              <a:gd name="adj" fmla="val 50000"/>
            </a:avLst>
          </a:prstGeom>
          <a:solidFill>
            <a:srgbClr val="0658A2">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57" tIns="35078" rIns="70157" bIns="35078" numCol="1" spcCol="0" rtlCol="0" fromWordArt="0" anchor="ctr" anchorCtr="0" forceAA="0" compatLnSpc="1">
            <a:prstTxWarp prst="textNoShape">
              <a:avLst/>
            </a:prstTxWarp>
            <a:noAutofit/>
          </a:bodyPr>
          <a:lstStyle/>
          <a:p>
            <a:pPr algn="r">
              <a:tabLst>
                <a:tab pos="0" algn="l"/>
              </a:tabLst>
            </a:pPr>
            <a:r>
              <a:rPr lang="en-US" sz="2102" b="1" kern="0" dirty="0">
                <a:solidFill>
                  <a:schemeClr val="bg1"/>
                </a:solidFill>
                <a:latin typeface="Avenir Heavy"/>
                <a:cs typeface="Arial"/>
              </a:rPr>
              <a:t>Jan 2021</a:t>
            </a:r>
          </a:p>
        </p:txBody>
      </p:sp>
      <p:sp>
        <p:nvSpPr>
          <p:cNvPr id="5" name="Rectangle: Rounded Corners 4">
            <a:extLst>
              <a:ext uri="{FF2B5EF4-FFF2-40B4-BE49-F238E27FC236}">
                <a16:creationId xmlns:a16="http://schemas.microsoft.com/office/drawing/2014/main" id="{9301EC6E-083A-4535-AD45-64F4E07B8A48}"/>
              </a:ext>
            </a:extLst>
          </p:cNvPr>
          <p:cNvSpPr/>
          <p:nvPr/>
        </p:nvSpPr>
        <p:spPr>
          <a:xfrm>
            <a:off x="9163124" y="123229"/>
            <a:ext cx="2088232" cy="744725"/>
          </a:xfrm>
          <a:prstGeom prst="roundRect">
            <a:avLst>
              <a:gd name="adj" fmla="val 50000"/>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INTERNAL LOGO.png">
            <a:extLst>
              <a:ext uri="{FF2B5EF4-FFF2-40B4-BE49-F238E27FC236}">
                <a16:creationId xmlns:a16="http://schemas.microsoft.com/office/drawing/2014/main" id="{4B46D17F-B3C2-4223-BFB2-B23121AE1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6551" y="218557"/>
            <a:ext cx="1026975" cy="649397"/>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F878EAB2-DB59-4B24-A04D-6B2A1637E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30177"/>
            <a:ext cx="8784976" cy="1634137"/>
          </a:xfrm>
          <a:prstGeom prst="rect">
            <a:avLst/>
          </a:prstGeom>
        </p:spPr>
      </p:pic>
      <p:sp>
        <p:nvSpPr>
          <p:cNvPr id="2" name="TextBox 1">
            <a:extLst>
              <a:ext uri="{FF2B5EF4-FFF2-40B4-BE49-F238E27FC236}">
                <a16:creationId xmlns:a16="http://schemas.microsoft.com/office/drawing/2014/main" id="{6D93A9AB-FE0D-44D6-AD8A-5AFAB3D9D90E}"/>
              </a:ext>
            </a:extLst>
          </p:cNvPr>
          <p:cNvSpPr txBox="1"/>
          <p:nvPr/>
        </p:nvSpPr>
        <p:spPr>
          <a:xfrm>
            <a:off x="-2462048" y="2927200"/>
            <a:ext cx="2462048" cy="795117"/>
          </a:xfrm>
          <a:prstGeom prst="rect">
            <a:avLst/>
          </a:prstGeom>
          <a:solidFill>
            <a:srgbClr val="F79646"/>
          </a:solidFill>
        </p:spPr>
        <p:txBody>
          <a:bodyPr wrap="square" rtlCol="0">
            <a:spAutoFit/>
          </a:bodyPr>
          <a:lstStyle/>
          <a:p>
            <a:r>
              <a:rPr lang="en-US" sz="4400" dirty="0"/>
              <a:t>REMOVE</a:t>
            </a:r>
            <a:endParaRPr lang="en-GB" sz="4400" dirty="0"/>
          </a:p>
        </p:txBody>
      </p:sp>
    </p:spTree>
    <p:extLst>
      <p:ext uri="{BB962C8B-B14F-4D97-AF65-F5344CB8AC3E}">
        <p14:creationId xmlns:p14="http://schemas.microsoft.com/office/powerpoint/2010/main" val="2293208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93400" cy="60071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67335" y="240410"/>
            <a:ext cx="3696909" cy="278153"/>
          </a:xfrm>
          <a:prstGeom prst="rect">
            <a:avLst/>
          </a:prstGeom>
        </p:spPr>
        <p:txBody>
          <a:bodyPr vert="horz" wrap="square" lIns="0" tIns="0" rIns="0" bIns="0" rtlCol="0">
            <a:spAutoFit/>
          </a:bodyPr>
          <a:lstStyle/>
          <a:p>
            <a:pPr marL="0" marR="0">
              <a:lnSpc>
                <a:spcPts val="2315"/>
              </a:lnSpc>
              <a:spcBef>
                <a:spcPts val="0"/>
              </a:spcBef>
              <a:spcAft>
                <a:spcPts val="0"/>
              </a:spcAft>
            </a:pPr>
            <a:r>
              <a:rPr sz="1900" b="1" dirty="0">
                <a:solidFill>
                  <a:srgbClr val="042D43"/>
                </a:solidFill>
                <a:latin typeface="Avenir Medium" panose="020B0604020202020204" charset="0"/>
                <a:cs typeface="Avenir Medium" panose="020B0604020202020204" charset="0"/>
              </a:rPr>
              <a:t>Weakest compared to history</a:t>
            </a:r>
          </a:p>
        </p:txBody>
      </p:sp>
      <p:sp>
        <p:nvSpPr>
          <p:cNvPr id="4" name="object 4"/>
          <p:cNvSpPr txBox="1"/>
          <p:nvPr/>
        </p:nvSpPr>
        <p:spPr>
          <a:xfrm>
            <a:off x="641604" y="1094274"/>
            <a:ext cx="10429739" cy="487313"/>
          </a:xfrm>
          <a:prstGeom prst="rect">
            <a:avLst/>
          </a:prstGeom>
        </p:spPr>
        <p:txBody>
          <a:bodyPr vert="horz" wrap="square" lIns="0" tIns="0" rIns="0" bIns="0" rtlCol="0">
            <a:spAutoFit/>
          </a:bodyPr>
          <a:lstStyle/>
          <a:p>
            <a:pPr>
              <a:lnSpc>
                <a:spcPts val="1872"/>
              </a:lnSpc>
            </a:pPr>
            <a:r>
              <a:rPr sz="1600" dirty="0">
                <a:solidFill>
                  <a:srgbClr val="333333"/>
                </a:solidFill>
                <a:latin typeface="Avenir Medium" panose="020B0604020202020204" charset="0"/>
                <a:cs typeface="Avenir Medium" panose="020B0604020202020204" charset="0"/>
              </a:rPr>
              <a:t>These 5 results are the weakest (or least strong) when compared with Merseyside Fire &amp; Rescue 2018,</a:t>
            </a:r>
          </a:p>
          <a:p>
            <a:pPr>
              <a:lnSpc>
                <a:spcPts val="1872"/>
              </a:lnSpc>
            </a:pPr>
            <a:r>
              <a:rPr sz="1600" dirty="0">
                <a:solidFill>
                  <a:srgbClr val="333333"/>
                </a:solidFill>
                <a:latin typeface="Avenir Medium" panose="020B0604020202020204" charset="0"/>
                <a:cs typeface="Avenir Medium" panose="020B0604020202020204" charset="0"/>
              </a:rPr>
              <a:t>16 Jul 2018</a:t>
            </a:r>
            <a:r>
              <a:rPr lang="en-US" sz="1600" dirty="0">
                <a:solidFill>
                  <a:srgbClr val="333333"/>
                </a:solidFill>
                <a:latin typeface="Avenir Medium" panose="020B0604020202020204" charset="0"/>
                <a:cs typeface="Avenir Medium" panose="020B0604020202020204" charset="0"/>
              </a:rPr>
              <a:t> – </a:t>
            </a:r>
            <a:r>
              <a:rPr lang="en-US" sz="1600" dirty="0">
                <a:solidFill>
                  <a:srgbClr val="00B050"/>
                </a:solidFill>
                <a:latin typeface="Avenir Medium" panose="020B0604020202020204" charset="0"/>
                <a:cs typeface="Avenir Medium" panose="020B0604020202020204" charset="0"/>
              </a:rPr>
              <a:t>more positivity! </a:t>
            </a:r>
            <a:endParaRPr sz="1600" dirty="0">
              <a:solidFill>
                <a:srgbClr val="00B050"/>
              </a:solidFill>
              <a:latin typeface="Avenir Medium" panose="020B0604020202020204" charset="0"/>
              <a:cs typeface="Avenir Medium" panose="020B0604020202020204" charset="0"/>
            </a:endParaRPr>
          </a:p>
        </p:txBody>
      </p:sp>
      <p:sp>
        <p:nvSpPr>
          <p:cNvPr id="5" name="object 5"/>
          <p:cNvSpPr txBox="1"/>
          <p:nvPr/>
        </p:nvSpPr>
        <p:spPr>
          <a:xfrm>
            <a:off x="695071" y="1810465"/>
            <a:ext cx="1223581"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Impact</a:t>
            </a:r>
            <a:r>
              <a:rPr sz="950" spc="1052" dirty="0">
                <a:solidFill>
                  <a:srgbClr val="767676"/>
                </a:solidFill>
                <a:latin typeface="NVLADM+f1ererdu-e61-dtz-j3ff0m77ug8t"/>
                <a:cs typeface="NVLADM+f1ererdu-e61-dtz-j3ff0m77ug8t"/>
              </a:rPr>
              <a:t> </a:t>
            </a:r>
            <a:r>
              <a:rPr sz="950" dirty="0">
                <a:solidFill>
                  <a:srgbClr val="767676"/>
                </a:solidFill>
                <a:latin typeface="NVLADM+f1ererdu-e61-dtz-j3ff0m77ug8t"/>
                <a:cs typeface="NVLADM+f1ererdu-e61-dtz-j3ff0m77ug8t"/>
              </a:rPr>
              <a:t>Question</a:t>
            </a:r>
          </a:p>
        </p:txBody>
      </p:sp>
      <p:sp>
        <p:nvSpPr>
          <p:cNvPr id="6" name="object 6"/>
          <p:cNvSpPr txBox="1"/>
          <p:nvPr/>
        </p:nvSpPr>
        <p:spPr>
          <a:xfrm>
            <a:off x="3107769" y="1810465"/>
            <a:ext cx="553185"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spc="-11" dirty="0">
                <a:solidFill>
                  <a:srgbClr val="767676"/>
                </a:solidFill>
                <a:latin typeface="JIACOF+f1ererdu-e61-dtz-j3ff0m77ug8t"/>
                <a:cs typeface="JIACOF+f1ererdu-e61-dtz-j3ff0m77ug8t"/>
              </a:rPr>
              <a:t>Theme</a:t>
            </a:r>
          </a:p>
        </p:txBody>
      </p:sp>
      <p:sp>
        <p:nvSpPr>
          <p:cNvPr id="7" name="object 7"/>
          <p:cNvSpPr txBox="1"/>
          <p:nvPr/>
        </p:nvSpPr>
        <p:spPr>
          <a:xfrm>
            <a:off x="3909774" y="1810465"/>
            <a:ext cx="1414202"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Response favourability</a:t>
            </a:r>
          </a:p>
        </p:txBody>
      </p:sp>
      <p:sp>
        <p:nvSpPr>
          <p:cNvPr id="8" name="object 8"/>
          <p:cNvSpPr txBox="1"/>
          <p:nvPr/>
        </p:nvSpPr>
        <p:spPr>
          <a:xfrm>
            <a:off x="8675021" y="1810465"/>
            <a:ext cx="809212"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Vs Previous</a:t>
            </a:r>
          </a:p>
        </p:txBody>
      </p:sp>
      <p:sp>
        <p:nvSpPr>
          <p:cNvPr id="9" name="object 9"/>
          <p:cNvSpPr txBox="1"/>
          <p:nvPr/>
        </p:nvSpPr>
        <p:spPr>
          <a:xfrm>
            <a:off x="1229741" y="2090368"/>
            <a:ext cx="1398831"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In general I</a:t>
            </a:r>
            <a:r>
              <a:rPr sz="850" spc="-12"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would say </a:t>
            </a:r>
            <a:r>
              <a:rPr sz="850" spc="-11" dirty="0">
                <a:solidFill>
                  <a:srgbClr val="333333"/>
                </a:solidFill>
                <a:latin typeface="NVLADM+f1ererdu-e61-dtz-j3ff0m77ug8t"/>
                <a:cs typeface="NVLADM+f1ererdu-e61-dtz-j3ff0m77ug8t"/>
              </a:rPr>
              <a:t>my</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health is good</a:t>
            </a:r>
          </a:p>
        </p:txBody>
      </p:sp>
      <p:sp>
        <p:nvSpPr>
          <p:cNvPr id="10" name="object 10"/>
          <p:cNvSpPr txBox="1"/>
          <p:nvPr/>
        </p:nvSpPr>
        <p:spPr>
          <a:xfrm>
            <a:off x="3101086" y="2090368"/>
            <a:ext cx="689911"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Health and</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Wellbeing</a:t>
            </a:r>
          </a:p>
        </p:txBody>
      </p:sp>
      <p:sp>
        <p:nvSpPr>
          <p:cNvPr id="11" name="object 11"/>
          <p:cNvSpPr txBox="1"/>
          <p:nvPr/>
        </p:nvSpPr>
        <p:spPr>
          <a:xfrm>
            <a:off x="8942356" y="2135144"/>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+1</a:t>
            </a:r>
          </a:p>
        </p:txBody>
      </p:sp>
      <p:sp>
        <p:nvSpPr>
          <p:cNvPr id="12" name="object 12"/>
          <p:cNvSpPr txBox="1"/>
          <p:nvPr/>
        </p:nvSpPr>
        <p:spPr>
          <a:xfrm>
            <a:off x="5680869" y="2157198"/>
            <a:ext cx="422576" cy="76711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90%</a:t>
            </a:r>
          </a:p>
          <a:p>
            <a:pPr marL="46783" marR="0">
              <a:lnSpc>
                <a:spcPts val="1028"/>
              </a:lnSpc>
              <a:spcBef>
                <a:spcPts val="2757"/>
              </a:spcBef>
              <a:spcAft>
                <a:spcPts val="0"/>
              </a:spcAft>
            </a:pPr>
            <a:r>
              <a:rPr sz="850" spc="11" dirty="0">
                <a:solidFill>
                  <a:srgbClr val="FFFFFF"/>
                </a:solidFill>
                <a:latin typeface="NVLADM+f1ererdu-e61-dtz-j3ff0m77ug8t"/>
                <a:cs typeface="NVLADM+f1ererdu-e61-dtz-j3ff0m77ug8t"/>
              </a:rPr>
              <a:t>92%</a:t>
            </a:r>
          </a:p>
        </p:txBody>
      </p:sp>
      <p:sp>
        <p:nvSpPr>
          <p:cNvPr id="13" name="object 13"/>
          <p:cNvSpPr txBox="1"/>
          <p:nvPr/>
        </p:nvSpPr>
        <p:spPr>
          <a:xfrm>
            <a:off x="7792815" y="2157198"/>
            <a:ext cx="542877" cy="767118"/>
          </a:xfrm>
          <a:prstGeom prst="rect">
            <a:avLst/>
          </a:prstGeom>
        </p:spPr>
        <p:txBody>
          <a:bodyPr vert="horz" wrap="square" lIns="0" tIns="0" rIns="0" bIns="0" rtlCol="0">
            <a:spAutoFit/>
          </a:bodyPr>
          <a:lstStyle/>
          <a:p>
            <a:pPr marL="0" marR="0">
              <a:lnSpc>
                <a:spcPts val="1028"/>
              </a:lnSpc>
              <a:spcBef>
                <a:spcPts val="0"/>
              </a:spcBef>
              <a:spcAft>
                <a:spcPts val="0"/>
              </a:spcAft>
            </a:pPr>
            <a:r>
              <a:rPr sz="850" spc="20" dirty="0">
                <a:solidFill>
                  <a:srgbClr val="333333"/>
                </a:solidFill>
                <a:latin typeface="NVLADM+f1ererdu-e61-dtz-j3ff0m77ug8t"/>
                <a:cs typeface="NVLADM+f1ererdu-e61-dtz-j3ff0m77ug8t"/>
              </a:rPr>
              <a:t>7%</a:t>
            </a:r>
            <a:r>
              <a:rPr sz="850" spc="315" dirty="0">
                <a:solidFill>
                  <a:srgbClr val="333333"/>
                </a:solidFill>
                <a:latin typeface="NVLADM+f1ererdu-e61-dtz-j3ff0m77ug8t"/>
                <a:cs typeface="NVLADM+f1ererdu-e61-dtz-j3ff0m77ug8t"/>
              </a:rPr>
              <a:t> </a:t>
            </a:r>
            <a:r>
              <a:rPr sz="850" spc="20" dirty="0">
                <a:solidFill>
                  <a:srgbClr val="FFFFFF"/>
                </a:solidFill>
                <a:latin typeface="NVLADM+f1ererdu-e61-dtz-j3ff0m77ug8t"/>
                <a:cs typeface="NVLADM+f1ererdu-e61-dtz-j3ff0m77ug8t"/>
              </a:rPr>
              <a:t>3%</a:t>
            </a:r>
          </a:p>
          <a:p>
            <a:pPr marL="46783" marR="0">
              <a:lnSpc>
                <a:spcPts val="1028"/>
              </a:lnSpc>
              <a:spcBef>
                <a:spcPts val="2757"/>
              </a:spcBef>
              <a:spcAft>
                <a:spcPts val="0"/>
              </a:spcAft>
            </a:pPr>
            <a:r>
              <a:rPr sz="850" spc="20" dirty="0">
                <a:solidFill>
                  <a:srgbClr val="333333"/>
                </a:solidFill>
                <a:latin typeface="NVLADM+f1ererdu-e61-dtz-j3ff0m77ug8t"/>
                <a:cs typeface="NVLADM+f1ererdu-e61-dtz-j3ff0m77ug8t"/>
              </a:rPr>
              <a:t>5%</a:t>
            </a:r>
            <a:r>
              <a:rPr sz="850" spc="-52" dirty="0">
                <a:solidFill>
                  <a:srgbClr val="333333"/>
                </a:solidFill>
                <a:latin typeface="NVLADM+f1ererdu-e61-dtz-j3ff0m77ug8t"/>
                <a:cs typeface="NVLADM+f1ererdu-e61-dtz-j3ff0m77ug8t"/>
              </a:rPr>
              <a:t> </a:t>
            </a:r>
            <a:r>
              <a:rPr sz="850" spc="20" dirty="0">
                <a:solidFill>
                  <a:srgbClr val="FFFFFF"/>
                </a:solidFill>
                <a:latin typeface="NVLADM+f1ererdu-e61-dtz-j3ff0m77ug8t"/>
                <a:cs typeface="NVLADM+f1ererdu-e61-dtz-j3ff0m77ug8t"/>
              </a:rPr>
              <a:t>3%</a:t>
            </a:r>
          </a:p>
        </p:txBody>
      </p:sp>
      <p:sp>
        <p:nvSpPr>
          <p:cNvPr id="14" name="object 14"/>
          <p:cNvSpPr txBox="1"/>
          <p:nvPr/>
        </p:nvSpPr>
        <p:spPr>
          <a:xfrm>
            <a:off x="1229741" y="2498052"/>
            <a:ext cx="1468003" cy="559937"/>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a:t>
            </a:r>
            <a:r>
              <a:rPr sz="850" spc="-16" dirty="0">
                <a:solidFill>
                  <a:srgbClr val="333333"/>
                </a:solidFill>
                <a:latin typeface="NVLADM+f1ererdu-e61-dtz-j3ff0m77ug8t"/>
                <a:cs typeface="NVLADM+f1ererdu-e61-dtz-j3ff0m77ug8t"/>
              </a:rPr>
              <a:t> </a:t>
            </a:r>
            <a:r>
              <a:rPr sz="850" spc="-10" dirty="0">
                <a:solidFill>
                  <a:srgbClr val="333333"/>
                </a:solidFill>
                <a:latin typeface="NVLADM+f1ererdu-e61-dtz-j3ff0m77ug8t"/>
                <a:cs typeface="NVLADM+f1ererdu-e61-dtz-j3ff0m77ug8t"/>
              </a:rPr>
              <a:t>am</a:t>
            </a:r>
            <a:r>
              <a:rPr sz="850" spc="-11"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clear </a:t>
            </a:r>
            <a:r>
              <a:rPr sz="850" spc="-10" dirty="0">
                <a:solidFill>
                  <a:srgbClr val="333333"/>
                </a:solidFill>
                <a:latin typeface="NVLADM+f1ererdu-e61-dtz-j3ff0m77ug8t"/>
                <a:cs typeface="NVLADM+f1ererdu-e61-dtz-j3ff0m77ug8t"/>
              </a:rPr>
              <a:t>about</a:t>
            </a:r>
            <a:r>
              <a:rPr sz="850" dirty="0">
                <a:solidFill>
                  <a:srgbClr val="333333"/>
                </a:solidFill>
                <a:latin typeface="NVLADM+f1ererdu-e61-dtz-j3ff0m77ug8t"/>
                <a:cs typeface="NVLADM+f1ererdu-e61-dtz-j3ff0m77ug8t"/>
              </a:rPr>
              <a:t> </a:t>
            </a:r>
            <a:r>
              <a:rPr sz="850" spc="-11" dirty="0">
                <a:solidFill>
                  <a:srgbClr val="333333"/>
                </a:solidFill>
                <a:latin typeface="NVLADM+f1ererdu-e61-dtz-j3ff0m77ug8t"/>
                <a:cs typeface="NVLADM+f1ererdu-e61-dtz-j3ff0m77ug8t"/>
              </a:rPr>
              <a:t>what</a:t>
            </a:r>
            <a:r>
              <a:rPr sz="850" dirty="0">
                <a:solidFill>
                  <a:srgbClr val="333333"/>
                </a:solidFill>
                <a:latin typeface="NVLADM+f1ererdu-e61-dtz-j3ff0m77ug8t"/>
                <a:cs typeface="NVLADM+f1ererdu-e61-dtz-j3ff0m77ug8t"/>
              </a:rPr>
              <a:t> I</a:t>
            </a:r>
            <a:r>
              <a:rPr sz="850" spc="-16" dirty="0">
                <a:solidFill>
                  <a:srgbClr val="333333"/>
                </a:solidFill>
                <a:latin typeface="NVLADM+f1ererdu-e61-dtz-j3ff0m77ug8t"/>
                <a:cs typeface="NVLADM+f1ererdu-e61-dtz-j3ff0m77ug8t"/>
              </a:rPr>
              <a:t> </a:t>
            </a:r>
            <a:r>
              <a:rPr sz="850" spc="-10" dirty="0">
                <a:solidFill>
                  <a:srgbClr val="333333"/>
                </a:solidFill>
                <a:latin typeface="NVLADM+f1ererdu-e61-dtz-j3ff0m77ug8t"/>
                <a:cs typeface="NVLADM+f1ererdu-e61-dtz-j3ff0m77ug8t"/>
              </a:rPr>
              <a:t>am</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expected to achieve in my</a:t>
            </a:r>
          </a:p>
          <a:p>
            <a:pPr marL="0" marR="0">
              <a:lnSpc>
                <a:spcPts val="1028"/>
              </a:lnSpc>
              <a:spcBef>
                <a:spcPts val="23"/>
              </a:spcBef>
              <a:spcAft>
                <a:spcPts val="0"/>
              </a:spcAft>
            </a:pPr>
            <a:r>
              <a:rPr sz="850" spc="20" dirty="0">
                <a:solidFill>
                  <a:srgbClr val="333333"/>
                </a:solidFill>
                <a:latin typeface="NVLADM+f1ererdu-e61-dtz-j3ff0m77ug8t"/>
                <a:cs typeface="NVLADM+f1ererdu-e61-dtz-j3ff0m77ug8t"/>
              </a:rPr>
              <a:t>job</a:t>
            </a:r>
          </a:p>
        </p:txBody>
      </p:sp>
      <p:sp>
        <p:nvSpPr>
          <p:cNvPr id="15" name="object 15"/>
          <p:cNvSpPr txBox="1"/>
          <p:nvPr/>
        </p:nvSpPr>
        <p:spPr>
          <a:xfrm>
            <a:off x="8989140" y="2609663"/>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+2</a:t>
            </a:r>
          </a:p>
        </p:txBody>
      </p:sp>
      <p:sp>
        <p:nvSpPr>
          <p:cNvPr id="16" name="object 16"/>
          <p:cNvSpPr txBox="1"/>
          <p:nvPr/>
        </p:nvSpPr>
        <p:spPr>
          <a:xfrm>
            <a:off x="3101086" y="2631718"/>
            <a:ext cx="73001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Goal Clarity</a:t>
            </a:r>
          </a:p>
        </p:txBody>
      </p:sp>
      <p:sp>
        <p:nvSpPr>
          <p:cNvPr id="17" name="object 17"/>
          <p:cNvSpPr txBox="1"/>
          <p:nvPr/>
        </p:nvSpPr>
        <p:spPr>
          <a:xfrm>
            <a:off x="1229741" y="3039408"/>
            <a:ext cx="1544861" cy="559930"/>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My manager communicates</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regularly about issues that</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affect </a:t>
            </a:r>
            <a:r>
              <a:rPr sz="850" spc="-10" dirty="0">
                <a:solidFill>
                  <a:srgbClr val="333333"/>
                </a:solidFill>
                <a:latin typeface="NVLADM+f1ererdu-e61-dtz-j3ff0m77ug8t"/>
                <a:cs typeface="NVLADM+f1ererdu-e61-dtz-j3ff0m77ug8t"/>
              </a:rPr>
              <a:t>my</a:t>
            </a:r>
            <a:r>
              <a:rPr sz="850" dirty="0">
                <a:solidFill>
                  <a:srgbClr val="333333"/>
                </a:solidFill>
                <a:latin typeface="NVLADM+f1ererdu-e61-dtz-j3ff0m77ug8t"/>
                <a:cs typeface="NVLADM+f1ererdu-e61-dtz-j3ff0m77ug8t"/>
              </a:rPr>
              <a:t> work</a:t>
            </a:r>
          </a:p>
        </p:txBody>
      </p:sp>
      <p:sp>
        <p:nvSpPr>
          <p:cNvPr id="18" name="object 18"/>
          <p:cNvSpPr txBox="1"/>
          <p:nvPr/>
        </p:nvSpPr>
        <p:spPr>
          <a:xfrm>
            <a:off x="3101086" y="3106238"/>
            <a:ext cx="810212" cy="426270"/>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Management</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Effectiveness</a:t>
            </a:r>
          </a:p>
        </p:txBody>
      </p:sp>
      <p:sp>
        <p:nvSpPr>
          <p:cNvPr id="19" name="object 19"/>
          <p:cNvSpPr txBox="1"/>
          <p:nvPr/>
        </p:nvSpPr>
        <p:spPr>
          <a:xfrm>
            <a:off x="9042606" y="3124286"/>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+3</a:t>
            </a:r>
          </a:p>
        </p:txBody>
      </p:sp>
      <p:sp>
        <p:nvSpPr>
          <p:cNvPr id="20" name="object 20"/>
          <p:cNvSpPr txBox="1"/>
          <p:nvPr/>
        </p:nvSpPr>
        <p:spPr>
          <a:xfrm>
            <a:off x="5520467" y="3173074"/>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82%</a:t>
            </a:r>
          </a:p>
        </p:txBody>
      </p:sp>
      <p:sp>
        <p:nvSpPr>
          <p:cNvPr id="21" name="object 21"/>
          <p:cNvSpPr txBox="1"/>
          <p:nvPr/>
        </p:nvSpPr>
        <p:spPr>
          <a:xfrm>
            <a:off x="7532163" y="3173074"/>
            <a:ext cx="415893" cy="833954"/>
          </a:xfrm>
          <a:prstGeom prst="rect">
            <a:avLst/>
          </a:prstGeom>
        </p:spPr>
        <p:txBody>
          <a:bodyPr vert="horz" wrap="square" lIns="0" tIns="0" rIns="0" bIns="0" rtlCol="0">
            <a:spAutoFit/>
          </a:bodyPr>
          <a:lstStyle/>
          <a:p>
            <a:pPr marL="40100" marR="0">
              <a:lnSpc>
                <a:spcPts val="1028"/>
              </a:lnSpc>
              <a:spcBef>
                <a:spcPts val="0"/>
              </a:spcBef>
              <a:spcAft>
                <a:spcPts val="0"/>
              </a:spcAft>
            </a:pPr>
            <a:r>
              <a:rPr sz="850" spc="11" dirty="0">
                <a:solidFill>
                  <a:srgbClr val="333333"/>
                </a:solidFill>
                <a:latin typeface="NVLADM+f1ererdu-e61-dtz-j3ff0m77ug8t"/>
                <a:cs typeface="NVLADM+f1ererdu-e61-dtz-j3ff0m77ug8t"/>
              </a:rPr>
              <a:t>13%</a:t>
            </a:r>
          </a:p>
          <a:p>
            <a:pPr marL="0" marR="0">
              <a:lnSpc>
                <a:spcPts val="1028"/>
              </a:lnSpc>
              <a:spcBef>
                <a:spcPts val="3283"/>
              </a:spcBef>
              <a:spcAft>
                <a:spcPts val="0"/>
              </a:spcAft>
            </a:pPr>
            <a:r>
              <a:rPr sz="850" spc="11" dirty="0">
                <a:solidFill>
                  <a:srgbClr val="333333"/>
                </a:solidFill>
                <a:latin typeface="NVLADM+f1ererdu-e61-dtz-j3ff0m77ug8t"/>
                <a:cs typeface="NVLADM+f1ererdu-e61-dtz-j3ff0m77ug8t"/>
              </a:rPr>
              <a:t>13%</a:t>
            </a:r>
          </a:p>
        </p:txBody>
      </p:sp>
      <p:sp>
        <p:nvSpPr>
          <p:cNvPr id="22" name="object 22"/>
          <p:cNvSpPr txBox="1"/>
          <p:nvPr/>
        </p:nvSpPr>
        <p:spPr>
          <a:xfrm>
            <a:off x="7973267" y="3173074"/>
            <a:ext cx="335692" cy="833954"/>
          </a:xfrm>
          <a:prstGeom prst="rect">
            <a:avLst/>
          </a:prstGeom>
        </p:spPr>
        <p:txBody>
          <a:bodyPr vert="horz" wrap="square" lIns="0" tIns="0" rIns="0" bIns="0" rtlCol="0">
            <a:spAutoFit/>
          </a:bodyPr>
          <a:lstStyle/>
          <a:p>
            <a:pPr marL="20049" marR="0">
              <a:lnSpc>
                <a:spcPts val="1028"/>
              </a:lnSpc>
              <a:spcBef>
                <a:spcPts val="0"/>
              </a:spcBef>
              <a:spcAft>
                <a:spcPts val="0"/>
              </a:spcAft>
            </a:pPr>
            <a:r>
              <a:rPr sz="850" spc="20" dirty="0">
                <a:solidFill>
                  <a:srgbClr val="FFFFFF"/>
                </a:solidFill>
                <a:latin typeface="NVLADM+f1ererdu-e61-dtz-j3ff0m77ug8t"/>
                <a:cs typeface="NVLADM+f1ererdu-e61-dtz-j3ff0m77ug8t"/>
              </a:rPr>
              <a:t>5%</a:t>
            </a:r>
          </a:p>
          <a:p>
            <a:pPr marL="0" marR="0">
              <a:lnSpc>
                <a:spcPts val="1028"/>
              </a:lnSpc>
              <a:spcBef>
                <a:spcPts val="3283"/>
              </a:spcBef>
              <a:spcAft>
                <a:spcPts val="0"/>
              </a:spcAft>
            </a:pPr>
            <a:r>
              <a:rPr sz="850" spc="20" dirty="0">
                <a:solidFill>
                  <a:srgbClr val="FFFFFF"/>
                </a:solidFill>
                <a:latin typeface="NVLADM+f1ererdu-e61-dtz-j3ff0m77ug8t"/>
                <a:cs typeface="NVLADM+f1ererdu-e61-dtz-j3ff0m77ug8t"/>
              </a:rPr>
              <a:t>6%</a:t>
            </a:r>
          </a:p>
        </p:txBody>
      </p:sp>
      <p:sp>
        <p:nvSpPr>
          <p:cNvPr id="23" name="object 23"/>
          <p:cNvSpPr txBox="1"/>
          <p:nvPr/>
        </p:nvSpPr>
        <p:spPr>
          <a:xfrm>
            <a:off x="1229741" y="3580758"/>
            <a:ext cx="1521804" cy="559937"/>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 have received the training</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and development I need to</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do my job well and safely</a:t>
            </a:r>
          </a:p>
        </p:txBody>
      </p:sp>
      <p:sp>
        <p:nvSpPr>
          <p:cNvPr id="24" name="object 24"/>
          <p:cNvSpPr txBox="1"/>
          <p:nvPr/>
        </p:nvSpPr>
        <p:spPr>
          <a:xfrm>
            <a:off x="3101086" y="3647594"/>
            <a:ext cx="830262"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Learning &amp;</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Development</a:t>
            </a:r>
          </a:p>
        </p:txBody>
      </p:sp>
      <p:sp>
        <p:nvSpPr>
          <p:cNvPr id="25" name="object 25"/>
          <p:cNvSpPr txBox="1"/>
          <p:nvPr/>
        </p:nvSpPr>
        <p:spPr>
          <a:xfrm>
            <a:off x="9089390" y="3665636"/>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+4</a:t>
            </a:r>
          </a:p>
        </p:txBody>
      </p:sp>
      <p:sp>
        <p:nvSpPr>
          <p:cNvPr id="26" name="object 26"/>
          <p:cNvSpPr txBox="1"/>
          <p:nvPr/>
        </p:nvSpPr>
        <p:spPr>
          <a:xfrm>
            <a:off x="5500417" y="3714430"/>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81%</a:t>
            </a:r>
          </a:p>
        </p:txBody>
      </p:sp>
      <p:sp>
        <p:nvSpPr>
          <p:cNvPr id="27" name="object 27"/>
          <p:cNvSpPr txBox="1"/>
          <p:nvPr/>
        </p:nvSpPr>
        <p:spPr>
          <a:xfrm>
            <a:off x="1229741" y="4122114"/>
            <a:ext cx="1629407" cy="559930"/>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a:t>
            </a:r>
            <a:r>
              <a:rPr sz="850" spc="-11"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understand how the work I</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do helps MFRA to achieve its</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Mission &amp; Aims</a:t>
            </a:r>
          </a:p>
        </p:txBody>
      </p:sp>
      <p:sp>
        <p:nvSpPr>
          <p:cNvPr id="28" name="object 28"/>
          <p:cNvSpPr txBox="1"/>
          <p:nvPr/>
        </p:nvSpPr>
        <p:spPr>
          <a:xfrm>
            <a:off x="9142857" y="4206992"/>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+5</a:t>
            </a:r>
          </a:p>
        </p:txBody>
      </p:sp>
      <p:sp>
        <p:nvSpPr>
          <p:cNvPr id="29" name="object 29"/>
          <p:cNvSpPr txBox="1"/>
          <p:nvPr/>
        </p:nvSpPr>
        <p:spPr>
          <a:xfrm>
            <a:off x="3101086" y="4255780"/>
            <a:ext cx="73001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Goal Clarity</a:t>
            </a:r>
          </a:p>
        </p:txBody>
      </p:sp>
      <p:sp>
        <p:nvSpPr>
          <p:cNvPr id="30" name="object 30"/>
          <p:cNvSpPr txBox="1"/>
          <p:nvPr/>
        </p:nvSpPr>
        <p:spPr>
          <a:xfrm>
            <a:off x="5680869" y="4255780"/>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92%</a:t>
            </a:r>
          </a:p>
        </p:txBody>
      </p:sp>
      <p:sp>
        <p:nvSpPr>
          <p:cNvPr id="31" name="object 31"/>
          <p:cNvSpPr txBox="1"/>
          <p:nvPr/>
        </p:nvSpPr>
        <p:spPr>
          <a:xfrm>
            <a:off x="7792815" y="4255780"/>
            <a:ext cx="542877"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20" dirty="0">
                <a:solidFill>
                  <a:srgbClr val="333333"/>
                </a:solidFill>
                <a:latin typeface="NVLADM+f1ererdu-e61-dtz-j3ff0m77ug8t"/>
                <a:cs typeface="NVLADM+f1ererdu-e61-dtz-j3ff0m77ug8t"/>
              </a:rPr>
              <a:t>7%</a:t>
            </a:r>
            <a:r>
              <a:rPr sz="850" spc="315" dirty="0">
                <a:solidFill>
                  <a:srgbClr val="333333"/>
                </a:solidFill>
                <a:latin typeface="NVLADM+f1ererdu-e61-dtz-j3ff0m77ug8t"/>
                <a:cs typeface="NVLADM+f1ererdu-e61-dtz-j3ff0m77ug8t"/>
              </a:rPr>
              <a:t> </a:t>
            </a:r>
            <a:r>
              <a:rPr sz="850" spc="20" dirty="0">
                <a:solidFill>
                  <a:srgbClr val="FFFFFF"/>
                </a:solidFill>
                <a:latin typeface="NVLADM+f1ererdu-e61-dtz-j3ff0m77ug8t"/>
                <a:cs typeface="NVLADM+f1ererdu-e61-dtz-j3ff0m77ug8t"/>
              </a:rPr>
              <a:t>1%</a:t>
            </a:r>
          </a:p>
        </p:txBody>
      </p:sp>
      <p:sp>
        <p:nvSpPr>
          <p:cNvPr id="32" name="object 32"/>
          <p:cNvSpPr txBox="1"/>
          <p:nvPr/>
        </p:nvSpPr>
        <p:spPr>
          <a:xfrm>
            <a:off x="4083542" y="4898190"/>
            <a:ext cx="787170"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Favourable</a:t>
            </a:r>
          </a:p>
        </p:txBody>
      </p:sp>
      <p:sp>
        <p:nvSpPr>
          <p:cNvPr id="33" name="object 33"/>
          <p:cNvSpPr txBox="1"/>
          <p:nvPr/>
        </p:nvSpPr>
        <p:spPr>
          <a:xfrm>
            <a:off x="5045948" y="4898190"/>
            <a:ext cx="590839"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Neutral</a:t>
            </a:r>
          </a:p>
        </p:txBody>
      </p:sp>
      <p:sp>
        <p:nvSpPr>
          <p:cNvPr id="34" name="object 34"/>
          <p:cNvSpPr txBox="1"/>
          <p:nvPr/>
        </p:nvSpPr>
        <p:spPr>
          <a:xfrm>
            <a:off x="5814536" y="4898190"/>
            <a:ext cx="909756"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Unfavourable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93400" cy="60071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67335" y="240410"/>
            <a:ext cx="5041939" cy="278153"/>
          </a:xfrm>
          <a:prstGeom prst="rect">
            <a:avLst/>
          </a:prstGeom>
        </p:spPr>
        <p:txBody>
          <a:bodyPr vert="horz" wrap="square" lIns="0" tIns="0" rIns="0" bIns="0" rtlCol="0">
            <a:spAutoFit/>
          </a:bodyPr>
          <a:lstStyle/>
          <a:p>
            <a:pPr marL="0" marR="0">
              <a:lnSpc>
                <a:spcPts val="2315"/>
              </a:lnSpc>
              <a:spcBef>
                <a:spcPts val="0"/>
              </a:spcBef>
              <a:spcAft>
                <a:spcPts val="0"/>
              </a:spcAft>
            </a:pPr>
            <a:r>
              <a:rPr sz="1900" b="1" dirty="0">
                <a:solidFill>
                  <a:srgbClr val="042D43"/>
                </a:solidFill>
                <a:latin typeface="Avenir Medium" panose="020B0604020202020204" charset="0"/>
                <a:cs typeface="Avenir Medium" panose="020B0604020202020204" charset="0"/>
              </a:rPr>
              <a:t>What are our highest scoring questions?</a:t>
            </a:r>
          </a:p>
        </p:txBody>
      </p:sp>
      <p:sp>
        <p:nvSpPr>
          <p:cNvPr id="4" name="object 4"/>
          <p:cNvSpPr txBox="1"/>
          <p:nvPr/>
        </p:nvSpPr>
        <p:spPr>
          <a:xfrm>
            <a:off x="641604" y="1094274"/>
            <a:ext cx="5211028" cy="243656"/>
          </a:xfrm>
          <a:prstGeom prst="rect">
            <a:avLst/>
          </a:prstGeom>
        </p:spPr>
        <p:txBody>
          <a:bodyPr vert="horz" wrap="square" lIns="0" tIns="0" rIns="0" bIns="0" rtlCol="0">
            <a:spAutoFit/>
          </a:bodyPr>
          <a:lstStyle/>
          <a:p>
            <a:pPr>
              <a:lnSpc>
                <a:spcPts val="1872"/>
              </a:lnSpc>
            </a:pPr>
            <a:r>
              <a:rPr sz="1600" dirty="0">
                <a:solidFill>
                  <a:srgbClr val="333333"/>
                </a:solidFill>
                <a:latin typeface="Avenir Medium" panose="020B0604020202020204" charset="0"/>
                <a:cs typeface="Avenir Medium" panose="020B0604020202020204" charset="0"/>
              </a:rPr>
              <a:t>These 5 items are the highest scoring in the survey</a:t>
            </a:r>
          </a:p>
        </p:txBody>
      </p:sp>
      <p:sp>
        <p:nvSpPr>
          <p:cNvPr id="5" name="object 5"/>
          <p:cNvSpPr txBox="1"/>
          <p:nvPr/>
        </p:nvSpPr>
        <p:spPr>
          <a:xfrm>
            <a:off x="695071" y="1589914"/>
            <a:ext cx="1223581"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Impact</a:t>
            </a:r>
            <a:r>
              <a:rPr sz="950" spc="1052" dirty="0">
                <a:solidFill>
                  <a:srgbClr val="767676"/>
                </a:solidFill>
                <a:latin typeface="NVLADM+f1ererdu-e61-dtz-j3ff0m77ug8t"/>
                <a:cs typeface="NVLADM+f1ererdu-e61-dtz-j3ff0m77ug8t"/>
              </a:rPr>
              <a:t> </a:t>
            </a:r>
            <a:r>
              <a:rPr sz="950" dirty="0">
                <a:solidFill>
                  <a:srgbClr val="767676"/>
                </a:solidFill>
                <a:latin typeface="NVLADM+f1ererdu-e61-dtz-j3ff0m77ug8t"/>
                <a:cs typeface="NVLADM+f1ererdu-e61-dtz-j3ff0m77ug8t"/>
              </a:rPr>
              <a:t>Question</a:t>
            </a:r>
          </a:p>
        </p:txBody>
      </p:sp>
      <p:sp>
        <p:nvSpPr>
          <p:cNvPr id="6" name="object 6"/>
          <p:cNvSpPr txBox="1"/>
          <p:nvPr/>
        </p:nvSpPr>
        <p:spPr>
          <a:xfrm>
            <a:off x="3107769" y="1589914"/>
            <a:ext cx="553185"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spc="-11" dirty="0">
                <a:solidFill>
                  <a:srgbClr val="767676"/>
                </a:solidFill>
                <a:latin typeface="JIACOF+f1ererdu-e61-dtz-j3ff0m77ug8t"/>
                <a:cs typeface="JIACOF+f1ererdu-e61-dtz-j3ff0m77ug8t"/>
              </a:rPr>
              <a:t>Theme</a:t>
            </a:r>
          </a:p>
        </p:txBody>
      </p:sp>
      <p:sp>
        <p:nvSpPr>
          <p:cNvPr id="7" name="object 7"/>
          <p:cNvSpPr txBox="1"/>
          <p:nvPr/>
        </p:nvSpPr>
        <p:spPr>
          <a:xfrm>
            <a:off x="3909774" y="1589914"/>
            <a:ext cx="1414202"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Response favourability</a:t>
            </a:r>
          </a:p>
        </p:txBody>
      </p:sp>
      <p:sp>
        <p:nvSpPr>
          <p:cNvPr id="8" name="object 8"/>
          <p:cNvSpPr txBox="1"/>
          <p:nvPr/>
        </p:nvSpPr>
        <p:spPr>
          <a:xfrm>
            <a:off x="8648288" y="1589914"/>
            <a:ext cx="842629" cy="144078"/>
          </a:xfrm>
          <a:prstGeom prst="rect">
            <a:avLst/>
          </a:prstGeom>
        </p:spPr>
        <p:txBody>
          <a:bodyPr vert="horz" wrap="square" lIns="0" tIns="0" rIns="0" bIns="0" rtlCol="0">
            <a:spAutoFit/>
          </a:bodyPr>
          <a:lstStyle/>
          <a:p>
            <a:pPr marL="0" marR="0">
              <a:lnSpc>
                <a:spcPts val="1157"/>
              </a:lnSpc>
              <a:spcBef>
                <a:spcPts val="0"/>
              </a:spcBef>
              <a:spcAft>
                <a:spcPts val="0"/>
              </a:spcAft>
            </a:pPr>
            <a:r>
              <a:rPr lang="en-US" sz="950" dirty="0">
                <a:solidFill>
                  <a:srgbClr val="767676"/>
                </a:solidFill>
                <a:latin typeface="NVLADM+f1ererdu-e61-dtz-j3ff0m77ug8t"/>
                <a:cs typeface="NVLADM+f1ererdu-e61-dtz-j3ff0m77ug8t"/>
              </a:rPr>
              <a:t>2018</a:t>
            </a:r>
            <a:endParaRPr sz="950" dirty="0">
              <a:solidFill>
                <a:srgbClr val="767676"/>
              </a:solidFill>
              <a:latin typeface="NVLADM+f1ererdu-e61-dtz-j3ff0m77ug8t"/>
              <a:cs typeface="NVLADM+f1ererdu-e61-dtz-j3ff0m77ug8t"/>
            </a:endParaRPr>
          </a:p>
        </p:txBody>
      </p:sp>
      <p:sp>
        <p:nvSpPr>
          <p:cNvPr id="9" name="object 9"/>
          <p:cNvSpPr txBox="1"/>
          <p:nvPr/>
        </p:nvSpPr>
        <p:spPr>
          <a:xfrm>
            <a:off x="1229741" y="1869814"/>
            <a:ext cx="1391144" cy="426267"/>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a:t>
            </a:r>
            <a:r>
              <a:rPr sz="850" spc="-10"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care about the future of</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MFRA</a:t>
            </a:r>
          </a:p>
        </p:txBody>
      </p:sp>
      <p:sp>
        <p:nvSpPr>
          <p:cNvPr id="10" name="object 10"/>
          <p:cNvSpPr txBox="1"/>
          <p:nvPr/>
        </p:nvSpPr>
        <p:spPr>
          <a:xfrm>
            <a:off x="3101086" y="1936650"/>
            <a:ext cx="79016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Engagement</a:t>
            </a:r>
          </a:p>
        </p:txBody>
      </p:sp>
      <p:sp>
        <p:nvSpPr>
          <p:cNvPr id="11" name="object 11"/>
          <p:cNvSpPr txBox="1"/>
          <p:nvPr/>
        </p:nvSpPr>
        <p:spPr>
          <a:xfrm>
            <a:off x="5747702" y="1936650"/>
            <a:ext cx="382476" cy="900784"/>
          </a:xfrm>
          <a:prstGeom prst="rect">
            <a:avLst/>
          </a:prstGeom>
        </p:spPr>
        <p:txBody>
          <a:bodyPr vert="horz" wrap="square" lIns="0" tIns="0" rIns="0" bIns="0" rtlCol="0">
            <a:spAutoFit/>
          </a:bodyPr>
          <a:lstStyle/>
          <a:p>
            <a:pPr marL="6683" marR="0">
              <a:lnSpc>
                <a:spcPts val="1028"/>
              </a:lnSpc>
              <a:spcBef>
                <a:spcPts val="0"/>
              </a:spcBef>
              <a:spcAft>
                <a:spcPts val="0"/>
              </a:spcAft>
            </a:pPr>
            <a:r>
              <a:rPr sz="850" spc="11" dirty="0">
                <a:solidFill>
                  <a:srgbClr val="FFFFFF"/>
                </a:solidFill>
                <a:latin typeface="NVLADM+f1ererdu-e61-dtz-j3ff0m77ug8t"/>
                <a:cs typeface="NVLADM+f1ererdu-e61-dtz-j3ff0m77ug8t"/>
              </a:rPr>
              <a:t>96%</a:t>
            </a:r>
          </a:p>
          <a:p>
            <a:pPr marL="0" marR="0">
              <a:lnSpc>
                <a:spcPts val="1028"/>
              </a:lnSpc>
              <a:spcBef>
                <a:spcPts val="3759"/>
              </a:spcBef>
              <a:spcAft>
                <a:spcPts val="0"/>
              </a:spcAft>
            </a:pPr>
            <a:r>
              <a:rPr sz="850" spc="11" dirty="0">
                <a:solidFill>
                  <a:srgbClr val="FFFFFF"/>
                </a:solidFill>
                <a:latin typeface="NVLADM+f1ererdu-e61-dtz-j3ff0m77ug8t"/>
                <a:cs typeface="NVLADM+f1ererdu-e61-dtz-j3ff0m77ug8t"/>
              </a:rPr>
              <a:t>93%</a:t>
            </a:r>
          </a:p>
        </p:txBody>
      </p:sp>
      <p:sp>
        <p:nvSpPr>
          <p:cNvPr id="12" name="object 12"/>
          <p:cNvSpPr txBox="1"/>
          <p:nvPr/>
        </p:nvSpPr>
        <p:spPr>
          <a:xfrm>
            <a:off x="7859649" y="1936650"/>
            <a:ext cx="476043" cy="900784"/>
          </a:xfrm>
          <a:prstGeom prst="rect">
            <a:avLst/>
          </a:prstGeom>
        </p:spPr>
        <p:txBody>
          <a:bodyPr vert="horz" wrap="square" lIns="0" tIns="0" rIns="0" bIns="0" rtlCol="0">
            <a:spAutoFit/>
          </a:bodyPr>
          <a:lstStyle/>
          <a:p>
            <a:pPr marL="6683" marR="0">
              <a:lnSpc>
                <a:spcPts val="1028"/>
              </a:lnSpc>
              <a:spcBef>
                <a:spcPts val="0"/>
              </a:spcBef>
              <a:spcAft>
                <a:spcPts val="0"/>
              </a:spcAft>
            </a:pPr>
            <a:r>
              <a:rPr sz="850" dirty="0">
                <a:solidFill>
                  <a:srgbClr val="333333"/>
                </a:solidFill>
                <a:latin typeface="NVLADM+f1ererdu-e61-dtz-j3ff0m77ug8t"/>
                <a:cs typeface="NVLADM+f1ererdu-e61-dtz-j3ff0m77ug8t"/>
              </a:rPr>
              <a:t>3%</a:t>
            </a:r>
            <a:r>
              <a:rPr sz="850" spc="20" dirty="0">
                <a:solidFill>
                  <a:srgbClr val="FFFFFF"/>
                </a:solidFill>
                <a:latin typeface="NVLADM+f1ererdu-e61-dtz-j3ff0m77ug8t"/>
                <a:cs typeface="NVLADM+f1ererdu-e61-dtz-j3ff0m77ug8t"/>
              </a:rPr>
              <a:t>1%</a:t>
            </a:r>
          </a:p>
          <a:p>
            <a:pPr marL="0" marR="0">
              <a:lnSpc>
                <a:spcPts val="1028"/>
              </a:lnSpc>
              <a:spcBef>
                <a:spcPts val="3759"/>
              </a:spcBef>
              <a:spcAft>
                <a:spcPts val="0"/>
              </a:spcAft>
            </a:pPr>
            <a:r>
              <a:rPr sz="850" spc="33" dirty="0">
                <a:solidFill>
                  <a:srgbClr val="333333"/>
                </a:solidFill>
                <a:latin typeface="NVLADM+f1ererdu-e61-dtz-j3ff0m77ug8t"/>
                <a:cs typeface="NVLADM+f1ererdu-e61-dtz-j3ff0m77ug8t"/>
              </a:rPr>
              <a:t>4%</a:t>
            </a:r>
            <a:r>
              <a:rPr sz="850" spc="20" dirty="0">
                <a:solidFill>
                  <a:srgbClr val="FFFFFF"/>
                </a:solidFill>
                <a:latin typeface="NVLADM+f1ererdu-e61-dtz-j3ff0m77ug8t"/>
                <a:cs typeface="NVLADM+f1ererdu-e61-dtz-j3ff0m77ug8t"/>
              </a:rPr>
              <a:t>3%</a:t>
            </a:r>
          </a:p>
        </p:txBody>
      </p:sp>
      <p:sp>
        <p:nvSpPr>
          <p:cNvPr id="13" name="object 13"/>
          <p:cNvSpPr txBox="1"/>
          <p:nvPr/>
        </p:nvSpPr>
        <p:spPr>
          <a:xfrm>
            <a:off x="9243108" y="1927962"/>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+7</a:t>
            </a:r>
          </a:p>
        </p:txBody>
      </p:sp>
      <p:sp>
        <p:nvSpPr>
          <p:cNvPr id="14" name="object 14"/>
          <p:cNvSpPr txBox="1"/>
          <p:nvPr/>
        </p:nvSpPr>
        <p:spPr>
          <a:xfrm>
            <a:off x="1229741" y="2277501"/>
            <a:ext cx="1437259" cy="55993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The organisation has kept</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me well informed and has</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maintained effective</a:t>
            </a:r>
          </a:p>
        </p:txBody>
      </p:sp>
      <p:sp>
        <p:nvSpPr>
          <p:cNvPr id="15" name="object 15"/>
          <p:cNvSpPr txBox="1"/>
          <p:nvPr/>
        </p:nvSpPr>
        <p:spPr>
          <a:xfrm>
            <a:off x="3101086" y="2411170"/>
            <a:ext cx="655211"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JIACOF+f1ererdu-e61-dtz-j3ff0m77ug8t"/>
                <a:cs typeface="JIACOF+f1ererdu-e61-dtz-j3ff0m77ug8t"/>
              </a:rPr>
              <a:t>COVID-19</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Related</a:t>
            </a:r>
          </a:p>
        </p:txBody>
      </p:sp>
      <p:sp>
        <p:nvSpPr>
          <p:cNvPr id="16" name="object 16"/>
          <p:cNvSpPr txBox="1"/>
          <p:nvPr/>
        </p:nvSpPr>
        <p:spPr>
          <a:xfrm>
            <a:off x="8902256" y="2478003"/>
            <a:ext cx="318476"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5" dirty="0">
                <a:solidFill>
                  <a:srgbClr val="333333"/>
                </a:solidFill>
                <a:latin typeface="NVLADM+f1ererdu-e61-dtz-j3ff0m77ug8t"/>
                <a:cs typeface="NVLADM+f1ererdu-e61-dtz-j3ff0m77ug8t"/>
              </a:rPr>
              <a:t>n/a</a:t>
            </a:r>
          </a:p>
        </p:txBody>
      </p:sp>
      <p:sp>
        <p:nvSpPr>
          <p:cNvPr id="17" name="object 17"/>
          <p:cNvSpPr txBox="1"/>
          <p:nvPr/>
        </p:nvSpPr>
        <p:spPr>
          <a:xfrm>
            <a:off x="1229741" y="2678503"/>
            <a:ext cx="1483374" cy="426267"/>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communication during the</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COVID-19 pandemic</a:t>
            </a:r>
          </a:p>
        </p:txBody>
      </p:sp>
      <p:sp>
        <p:nvSpPr>
          <p:cNvPr id="18" name="object 18"/>
          <p:cNvSpPr txBox="1"/>
          <p:nvPr/>
        </p:nvSpPr>
        <p:spPr>
          <a:xfrm>
            <a:off x="3101086" y="2678503"/>
            <a:ext cx="656494"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Questions</a:t>
            </a:r>
          </a:p>
        </p:txBody>
      </p:sp>
      <p:sp>
        <p:nvSpPr>
          <p:cNvPr id="19" name="object 19"/>
          <p:cNvSpPr txBox="1"/>
          <p:nvPr/>
        </p:nvSpPr>
        <p:spPr>
          <a:xfrm>
            <a:off x="1229741" y="3086190"/>
            <a:ext cx="1606349"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 understand the priorities or</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Missions &amp; Aims of MFRA</a:t>
            </a:r>
          </a:p>
        </p:txBody>
      </p:sp>
      <p:sp>
        <p:nvSpPr>
          <p:cNvPr id="20" name="object 20"/>
          <p:cNvSpPr txBox="1"/>
          <p:nvPr/>
        </p:nvSpPr>
        <p:spPr>
          <a:xfrm>
            <a:off x="9243108" y="3130968"/>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+7</a:t>
            </a:r>
          </a:p>
        </p:txBody>
      </p:sp>
      <p:sp>
        <p:nvSpPr>
          <p:cNvPr id="21" name="object 21"/>
          <p:cNvSpPr txBox="1"/>
          <p:nvPr/>
        </p:nvSpPr>
        <p:spPr>
          <a:xfrm>
            <a:off x="3101086" y="3153023"/>
            <a:ext cx="73001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Goal Clarity</a:t>
            </a:r>
          </a:p>
        </p:txBody>
      </p:sp>
      <p:sp>
        <p:nvSpPr>
          <p:cNvPr id="22" name="object 22"/>
          <p:cNvSpPr txBox="1"/>
          <p:nvPr/>
        </p:nvSpPr>
        <p:spPr>
          <a:xfrm>
            <a:off x="5707602" y="3153023"/>
            <a:ext cx="395842" cy="767118"/>
          </a:xfrm>
          <a:prstGeom prst="rect">
            <a:avLst/>
          </a:prstGeom>
        </p:spPr>
        <p:txBody>
          <a:bodyPr vert="horz" wrap="square" lIns="0" tIns="0" rIns="0" bIns="0" rtlCol="0">
            <a:spAutoFit/>
          </a:bodyPr>
          <a:lstStyle/>
          <a:p>
            <a:pPr marL="20049" marR="0">
              <a:lnSpc>
                <a:spcPts val="1028"/>
              </a:lnSpc>
              <a:spcBef>
                <a:spcPts val="0"/>
              </a:spcBef>
              <a:spcAft>
                <a:spcPts val="0"/>
              </a:spcAft>
            </a:pPr>
            <a:r>
              <a:rPr sz="850" spc="11" dirty="0">
                <a:solidFill>
                  <a:srgbClr val="FFFFFF"/>
                </a:solidFill>
                <a:latin typeface="NVLADM+f1ererdu-e61-dtz-j3ff0m77ug8t"/>
                <a:cs typeface="NVLADM+f1ererdu-e61-dtz-j3ff0m77ug8t"/>
              </a:rPr>
              <a:t>93%</a:t>
            </a:r>
          </a:p>
          <a:p>
            <a:pPr marL="0" marR="0">
              <a:lnSpc>
                <a:spcPts val="1028"/>
              </a:lnSpc>
              <a:spcBef>
                <a:spcPts val="2757"/>
              </a:spcBef>
              <a:spcAft>
                <a:spcPts val="0"/>
              </a:spcAft>
            </a:pPr>
            <a:r>
              <a:rPr sz="850" spc="11" dirty="0">
                <a:solidFill>
                  <a:srgbClr val="FFFFFF"/>
                </a:solidFill>
                <a:latin typeface="NVLADM+f1ererdu-e61-dtz-j3ff0m77ug8t"/>
                <a:cs typeface="NVLADM+f1ererdu-e61-dtz-j3ff0m77ug8t"/>
              </a:rPr>
              <a:t>93%</a:t>
            </a:r>
          </a:p>
        </p:txBody>
      </p:sp>
      <p:sp>
        <p:nvSpPr>
          <p:cNvPr id="23" name="object 23"/>
          <p:cNvSpPr txBox="1"/>
          <p:nvPr/>
        </p:nvSpPr>
        <p:spPr>
          <a:xfrm>
            <a:off x="7819549" y="3153023"/>
            <a:ext cx="516143" cy="767118"/>
          </a:xfrm>
          <a:prstGeom prst="rect">
            <a:avLst/>
          </a:prstGeom>
        </p:spPr>
        <p:txBody>
          <a:bodyPr vert="horz" wrap="square" lIns="0" tIns="0" rIns="0" bIns="0" rtlCol="0">
            <a:spAutoFit/>
          </a:bodyPr>
          <a:lstStyle/>
          <a:p>
            <a:pPr marL="20049" marR="0">
              <a:lnSpc>
                <a:spcPts val="1028"/>
              </a:lnSpc>
              <a:spcBef>
                <a:spcPts val="0"/>
              </a:spcBef>
              <a:spcAft>
                <a:spcPts val="0"/>
              </a:spcAft>
            </a:pPr>
            <a:r>
              <a:rPr sz="850" spc="20" dirty="0">
                <a:solidFill>
                  <a:srgbClr val="333333"/>
                </a:solidFill>
                <a:latin typeface="NVLADM+f1ererdu-e61-dtz-j3ff0m77ug8t"/>
                <a:cs typeface="NVLADM+f1ererdu-e61-dtz-j3ff0m77ug8t"/>
              </a:rPr>
              <a:t>5%</a:t>
            </a:r>
            <a:r>
              <a:rPr sz="850" spc="-52" dirty="0">
                <a:solidFill>
                  <a:srgbClr val="333333"/>
                </a:solidFill>
                <a:latin typeface="NVLADM+f1ererdu-e61-dtz-j3ff0m77ug8t"/>
                <a:cs typeface="NVLADM+f1ererdu-e61-dtz-j3ff0m77ug8t"/>
              </a:rPr>
              <a:t> </a:t>
            </a:r>
            <a:r>
              <a:rPr sz="850" spc="20" dirty="0">
                <a:solidFill>
                  <a:srgbClr val="FFFFFF"/>
                </a:solidFill>
                <a:latin typeface="NVLADM+f1ererdu-e61-dtz-j3ff0m77ug8t"/>
                <a:cs typeface="NVLADM+f1ererdu-e61-dtz-j3ff0m77ug8t"/>
              </a:rPr>
              <a:t>1%</a:t>
            </a:r>
          </a:p>
          <a:p>
            <a:pPr marL="0" marR="0">
              <a:lnSpc>
                <a:spcPts val="1028"/>
              </a:lnSpc>
              <a:spcBef>
                <a:spcPts val="2757"/>
              </a:spcBef>
              <a:spcAft>
                <a:spcPts val="0"/>
              </a:spcAft>
            </a:pPr>
            <a:r>
              <a:rPr sz="850" spc="20" dirty="0">
                <a:solidFill>
                  <a:srgbClr val="333333"/>
                </a:solidFill>
                <a:latin typeface="NVLADM+f1ererdu-e61-dtz-j3ff0m77ug8t"/>
                <a:cs typeface="NVLADM+f1ererdu-e61-dtz-j3ff0m77ug8t"/>
              </a:rPr>
              <a:t>6%</a:t>
            </a:r>
            <a:r>
              <a:rPr sz="850" spc="104" dirty="0">
                <a:solidFill>
                  <a:srgbClr val="333333"/>
                </a:solidFill>
                <a:latin typeface="NVLADM+f1ererdu-e61-dtz-j3ff0m77ug8t"/>
                <a:cs typeface="NVLADM+f1ererdu-e61-dtz-j3ff0m77ug8t"/>
              </a:rPr>
              <a:t> </a:t>
            </a:r>
            <a:r>
              <a:rPr sz="850" spc="20" dirty="0">
                <a:solidFill>
                  <a:srgbClr val="FFFFFF"/>
                </a:solidFill>
                <a:latin typeface="NVLADM+f1ererdu-e61-dtz-j3ff0m77ug8t"/>
                <a:cs typeface="NVLADM+f1ererdu-e61-dtz-j3ff0m77ug8t"/>
              </a:rPr>
              <a:t>1%</a:t>
            </a:r>
          </a:p>
        </p:txBody>
      </p:sp>
      <p:sp>
        <p:nvSpPr>
          <p:cNvPr id="24" name="object 24"/>
          <p:cNvSpPr txBox="1"/>
          <p:nvPr/>
        </p:nvSpPr>
        <p:spPr>
          <a:xfrm>
            <a:off x="1229741" y="3493876"/>
            <a:ext cx="1429574" cy="55993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 have the knowledge and</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skills I need to do my job</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well</a:t>
            </a:r>
          </a:p>
        </p:txBody>
      </p:sp>
      <p:sp>
        <p:nvSpPr>
          <p:cNvPr id="25" name="object 25"/>
          <p:cNvSpPr txBox="1"/>
          <p:nvPr/>
        </p:nvSpPr>
        <p:spPr>
          <a:xfrm>
            <a:off x="3101086" y="3560709"/>
            <a:ext cx="830262"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Learning &amp;</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Development</a:t>
            </a:r>
          </a:p>
        </p:txBody>
      </p:sp>
      <p:sp>
        <p:nvSpPr>
          <p:cNvPr id="26" name="object 26"/>
          <p:cNvSpPr txBox="1"/>
          <p:nvPr/>
        </p:nvSpPr>
        <p:spPr>
          <a:xfrm>
            <a:off x="9296574" y="3605488"/>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+8</a:t>
            </a:r>
          </a:p>
        </p:txBody>
      </p:sp>
      <p:sp>
        <p:nvSpPr>
          <p:cNvPr id="27" name="object 27"/>
          <p:cNvSpPr txBox="1"/>
          <p:nvPr/>
        </p:nvSpPr>
        <p:spPr>
          <a:xfrm>
            <a:off x="1229741" y="4035229"/>
            <a:ext cx="1590977" cy="55993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a:t>
            </a:r>
            <a:r>
              <a:rPr sz="850" spc="-16" dirty="0">
                <a:solidFill>
                  <a:srgbClr val="333333"/>
                </a:solidFill>
                <a:latin typeface="NVLADM+f1ererdu-e61-dtz-j3ff0m77ug8t"/>
                <a:cs typeface="NVLADM+f1ererdu-e61-dtz-j3ff0m77ug8t"/>
              </a:rPr>
              <a:t> </a:t>
            </a:r>
            <a:r>
              <a:rPr sz="850" spc="-10" dirty="0">
                <a:solidFill>
                  <a:srgbClr val="333333"/>
                </a:solidFill>
                <a:latin typeface="NVLADM+f1ererdu-e61-dtz-j3ff0m77ug8t"/>
                <a:cs typeface="NVLADM+f1ererdu-e61-dtz-j3ff0m77ug8t"/>
              </a:rPr>
              <a:t>am aware</a:t>
            </a:r>
            <a:r>
              <a:rPr sz="850" dirty="0">
                <a:solidFill>
                  <a:srgbClr val="333333"/>
                </a:solidFill>
                <a:latin typeface="NVLADM+f1ererdu-e61-dtz-j3ff0m77ug8t"/>
                <a:cs typeface="NVLADM+f1ererdu-e61-dtz-j3ff0m77ug8t"/>
              </a:rPr>
              <a:t> </a:t>
            </a:r>
            <a:r>
              <a:rPr sz="850" spc="-10" dirty="0">
                <a:solidFill>
                  <a:srgbClr val="333333"/>
                </a:solidFill>
                <a:latin typeface="NVLADM+f1ererdu-e61-dtz-j3ff0m77ug8t"/>
                <a:cs typeface="NVLADM+f1ererdu-e61-dtz-j3ff0m77ug8t"/>
              </a:rPr>
              <a:t>of</a:t>
            </a:r>
            <a:r>
              <a:rPr sz="850" dirty="0">
                <a:solidFill>
                  <a:srgbClr val="333333"/>
                </a:solidFill>
                <a:latin typeface="NVLADM+f1ererdu-e61-dtz-j3ff0m77ug8t"/>
                <a:cs typeface="NVLADM+f1ererdu-e61-dtz-j3ff0m77ug8t"/>
              </a:rPr>
              <a:t> the Health </a:t>
            </a:r>
            <a:r>
              <a:rPr sz="850" spc="-10" dirty="0">
                <a:solidFill>
                  <a:srgbClr val="333333"/>
                </a:solidFill>
                <a:latin typeface="NVLADM+f1ererdu-e61-dtz-j3ff0m77ug8t"/>
                <a:cs typeface="NVLADM+f1ererdu-e61-dtz-j3ff0m77ug8t"/>
              </a:rPr>
              <a:t>and</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Wellbeing support services</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available through the</a:t>
            </a:r>
          </a:p>
        </p:txBody>
      </p:sp>
      <p:sp>
        <p:nvSpPr>
          <p:cNvPr id="28" name="object 28"/>
          <p:cNvSpPr txBox="1"/>
          <p:nvPr/>
        </p:nvSpPr>
        <p:spPr>
          <a:xfrm>
            <a:off x="3101086" y="4168896"/>
            <a:ext cx="656495" cy="426267"/>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Yes/No</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Questions</a:t>
            </a:r>
          </a:p>
        </p:txBody>
      </p:sp>
      <p:sp>
        <p:nvSpPr>
          <p:cNvPr id="29" name="object 29"/>
          <p:cNvSpPr txBox="1"/>
          <p:nvPr/>
        </p:nvSpPr>
        <p:spPr>
          <a:xfrm>
            <a:off x="8902256" y="4168896"/>
            <a:ext cx="318476"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5" dirty="0">
                <a:solidFill>
                  <a:srgbClr val="333333"/>
                </a:solidFill>
                <a:latin typeface="NVLADM+f1ererdu-e61-dtz-j3ff0m77ug8t"/>
                <a:cs typeface="NVLADM+f1ererdu-e61-dtz-j3ff0m77ug8t"/>
              </a:rPr>
              <a:t>n/a</a:t>
            </a:r>
          </a:p>
        </p:txBody>
      </p:sp>
      <p:sp>
        <p:nvSpPr>
          <p:cNvPr id="30" name="object 30"/>
          <p:cNvSpPr txBox="1"/>
          <p:nvPr/>
        </p:nvSpPr>
        <p:spPr>
          <a:xfrm>
            <a:off x="5761069" y="4235732"/>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93%</a:t>
            </a:r>
          </a:p>
        </p:txBody>
      </p:sp>
      <p:sp>
        <p:nvSpPr>
          <p:cNvPr id="31" name="object 31"/>
          <p:cNvSpPr txBox="1"/>
          <p:nvPr/>
        </p:nvSpPr>
        <p:spPr>
          <a:xfrm>
            <a:off x="7946533" y="4235732"/>
            <a:ext cx="31564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20" dirty="0">
                <a:solidFill>
                  <a:srgbClr val="FFFFFF"/>
                </a:solidFill>
                <a:latin typeface="NVLADM+f1ererdu-e61-dtz-j3ff0m77ug8t"/>
                <a:cs typeface="NVLADM+f1ererdu-e61-dtz-j3ff0m77ug8t"/>
              </a:rPr>
              <a:t>7%</a:t>
            </a:r>
          </a:p>
        </p:txBody>
      </p:sp>
      <p:sp>
        <p:nvSpPr>
          <p:cNvPr id="32" name="object 32"/>
          <p:cNvSpPr txBox="1"/>
          <p:nvPr/>
        </p:nvSpPr>
        <p:spPr>
          <a:xfrm>
            <a:off x="1229741" y="4436231"/>
            <a:ext cx="1483375"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Occupational Health Team</a:t>
            </a:r>
          </a:p>
        </p:txBody>
      </p:sp>
      <p:sp>
        <p:nvSpPr>
          <p:cNvPr id="33" name="object 33"/>
          <p:cNvSpPr txBox="1"/>
          <p:nvPr/>
        </p:nvSpPr>
        <p:spPr>
          <a:xfrm>
            <a:off x="4083542" y="4944971"/>
            <a:ext cx="787170"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Favourable</a:t>
            </a:r>
          </a:p>
        </p:txBody>
      </p:sp>
      <p:sp>
        <p:nvSpPr>
          <p:cNvPr id="34" name="object 34"/>
          <p:cNvSpPr txBox="1"/>
          <p:nvPr/>
        </p:nvSpPr>
        <p:spPr>
          <a:xfrm>
            <a:off x="5045948" y="4944971"/>
            <a:ext cx="590839"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Neutral</a:t>
            </a:r>
          </a:p>
        </p:txBody>
      </p:sp>
      <p:sp>
        <p:nvSpPr>
          <p:cNvPr id="35" name="object 35"/>
          <p:cNvSpPr txBox="1"/>
          <p:nvPr/>
        </p:nvSpPr>
        <p:spPr>
          <a:xfrm>
            <a:off x="5814536" y="4944971"/>
            <a:ext cx="909756"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Unfavourable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93400" cy="60071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67335" y="240407"/>
            <a:ext cx="4934337" cy="278153"/>
          </a:xfrm>
          <a:prstGeom prst="rect">
            <a:avLst/>
          </a:prstGeom>
        </p:spPr>
        <p:txBody>
          <a:bodyPr vert="horz" wrap="square" lIns="0" tIns="0" rIns="0" bIns="0" rtlCol="0">
            <a:spAutoFit/>
          </a:bodyPr>
          <a:lstStyle/>
          <a:p>
            <a:pPr marL="0" marR="0">
              <a:lnSpc>
                <a:spcPts val="2315"/>
              </a:lnSpc>
              <a:spcBef>
                <a:spcPts val="0"/>
              </a:spcBef>
              <a:spcAft>
                <a:spcPts val="0"/>
              </a:spcAft>
            </a:pPr>
            <a:r>
              <a:rPr sz="1900" b="1" dirty="0">
                <a:solidFill>
                  <a:srgbClr val="042D43"/>
                </a:solidFill>
                <a:latin typeface="Avenir Medium" panose="020B0604020202020204" charset="0"/>
                <a:cs typeface="Avenir Medium" panose="020B0604020202020204" charset="0"/>
              </a:rPr>
              <a:t>What are our lowest scoring questions?</a:t>
            </a:r>
          </a:p>
        </p:txBody>
      </p:sp>
      <p:sp>
        <p:nvSpPr>
          <p:cNvPr id="4" name="object 4"/>
          <p:cNvSpPr txBox="1"/>
          <p:nvPr/>
        </p:nvSpPr>
        <p:spPr>
          <a:xfrm>
            <a:off x="641603" y="1094277"/>
            <a:ext cx="8849313" cy="243656"/>
          </a:xfrm>
          <a:prstGeom prst="rect">
            <a:avLst/>
          </a:prstGeom>
        </p:spPr>
        <p:txBody>
          <a:bodyPr vert="horz" wrap="square" lIns="0" tIns="0" rIns="0" bIns="0" rtlCol="0">
            <a:spAutoFit/>
          </a:bodyPr>
          <a:lstStyle/>
          <a:p>
            <a:pPr>
              <a:lnSpc>
                <a:spcPts val="1872"/>
              </a:lnSpc>
            </a:pPr>
            <a:r>
              <a:rPr sz="1600" dirty="0">
                <a:solidFill>
                  <a:srgbClr val="333333"/>
                </a:solidFill>
                <a:latin typeface="Avenir Medium" panose="020B0604020202020204" charset="0"/>
                <a:cs typeface="Avenir Medium" panose="020B0604020202020204" charset="0"/>
              </a:rPr>
              <a:t>These 5 items are the lowest scoring in the survey</a:t>
            </a:r>
            <a:r>
              <a:rPr lang="en-US" sz="1600" dirty="0">
                <a:solidFill>
                  <a:srgbClr val="333333"/>
                </a:solidFill>
                <a:latin typeface="Avenir Medium" panose="020B0604020202020204" charset="0"/>
                <a:cs typeface="Avenir Medium" panose="020B0604020202020204" charset="0"/>
              </a:rPr>
              <a:t>. All having improved</a:t>
            </a:r>
            <a:endParaRPr sz="1600" dirty="0">
              <a:solidFill>
                <a:srgbClr val="333333"/>
              </a:solidFill>
              <a:latin typeface="Avenir Medium" panose="020B0604020202020204" charset="0"/>
              <a:cs typeface="Avenir Medium" panose="020B0604020202020204" charset="0"/>
            </a:endParaRPr>
          </a:p>
        </p:txBody>
      </p:sp>
      <p:sp>
        <p:nvSpPr>
          <p:cNvPr id="5" name="object 5"/>
          <p:cNvSpPr txBox="1"/>
          <p:nvPr/>
        </p:nvSpPr>
        <p:spPr>
          <a:xfrm>
            <a:off x="695071" y="1589917"/>
            <a:ext cx="1223581"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Impact</a:t>
            </a:r>
            <a:r>
              <a:rPr sz="950" spc="1052" dirty="0">
                <a:solidFill>
                  <a:srgbClr val="767676"/>
                </a:solidFill>
                <a:latin typeface="NVLADM+f1ererdu-e61-dtz-j3ff0m77ug8t"/>
                <a:cs typeface="NVLADM+f1ererdu-e61-dtz-j3ff0m77ug8t"/>
              </a:rPr>
              <a:t> </a:t>
            </a:r>
            <a:r>
              <a:rPr sz="950" dirty="0">
                <a:solidFill>
                  <a:srgbClr val="767676"/>
                </a:solidFill>
                <a:latin typeface="NVLADM+f1ererdu-e61-dtz-j3ff0m77ug8t"/>
                <a:cs typeface="NVLADM+f1ererdu-e61-dtz-j3ff0m77ug8t"/>
              </a:rPr>
              <a:t>Question</a:t>
            </a:r>
          </a:p>
        </p:txBody>
      </p:sp>
      <p:sp>
        <p:nvSpPr>
          <p:cNvPr id="6" name="object 6"/>
          <p:cNvSpPr txBox="1"/>
          <p:nvPr/>
        </p:nvSpPr>
        <p:spPr>
          <a:xfrm>
            <a:off x="3107769" y="1589917"/>
            <a:ext cx="553185"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spc="-11" dirty="0">
                <a:solidFill>
                  <a:srgbClr val="767676"/>
                </a:solidFill>
                <a:latin typeface="JIACOF+f1ererdu-e61-dtz-j3ff0m77ug8t"/>
                <a:cs typeface="JIACOF+f1ererdu-e61-dtz-j3ff0m77ug8t"/>
              </a:rPr>
              <a:t>Theme</a:t>
            </a:r>
          </a:p>
        </p:txBody>
      </p:sp>
      <p:sp>
        <p:nvSpPr>
          <p:cNvPr id="7" name="object 7"/>
          <p:cNvSpPr txBox="1"/>
          <p:nvPr/>
        </p:nvSpPr>
        <p:spPr>
          <a:xfrm>
            <a:off x="3909774" y="1589917"/>
            <a:ext cx="1414202" cy="715690"/>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Response favourability</a:t>
            </a:r>
          </a:p>
          <a:p>
            <a:pPr marL="728487" marR="0">
              <a:lnSpc>
                <a:spcPts val="1028"/>
              </a:lnSpc>
              <a:spcBef>
                <a:spcPts val="2098"/>
              </a:spcBef>
              <a:spcAft>
                <a:spcPts val="0"/>
              </a:spcAft>
            </a:pPr>
            <a:r>
              <a:rPr sz="850" spc="11" dirty="0">
                <a:solidFill>
                  <a:srgbClr val="FFFFFF"/>
                </a:solidFill>
                <a:latin typeface="NVLADM+f1ererdu-e61-dtz-j3ff0m77ug8t"/>
                <a:cs typeface="NVLADM+f1ererdu-e61-dtz-j3ff0m77ug8t"/>
              </a:rPr>
              <a:t>41%</a:t>
            </a:r>
          </a:p>
        </p:txBody>
      </p:sp>
      <p:sp>
        <p:nvSpPr>
          <p:cNvPr id="8" name="object 8"/>
          <p:cNvSpPr txBox="1"/>
          <p:nvPr/>
        </p:nvSpPr>
        <p:spPr>
          <a:xfrm>
            <a:off x="8648288" y="1589917"/>
            <a:ext cx="842629" cy="144078"/>
          </a:xfrm>
          <a:prstGeom prst="rect">
            <a:avLst/>
          </a:prstGeom>
        </p:spPr>
        <p:txBody>
          <a:bodyPr vert="horz" wrap="square" lIns="0" tIns="0" rIns="0" bIns="0" rtlCol="0">
            <a:spAutoFit/>
          </a:bodyPr>
          <a:lstStyle/>
          <a:p>
            <a:pPr marL="0" marR="0">
              <a:lnSpc>
                <a:spcPts val="1157"/>
              </a:lnSpc>
              <a:spcBef>
                <a:spcPts val="0"/>
              </a:spcBef>
              <a:spcAft>
                <a:spcPts val="0"/>
              </a:spcAft>
            </a:pPr>
            <a:r>
              <a:rPr lang="en-US" sz="950" dirty="0">
                <a:solidFill>
                  <a:srgbClr val="767676"/>
                </a:solidFill>
                <a:latin typeface="NVLADM+f1ererdu-e61-dtz-j3ff0m77ug8t"/>
                <a:cs typeface="NVLADM+f1ererdu-e61-dtz-j3ff0m77ug8t"/>
              </a:rPr>
              <a:t>2018</a:t>
            </a:r>
            <a:endParaRPr sz="950" dirty="0">
              <a:solidFill>
                <a:srgbClr val="767676"/>
              </a:solidFill>
              <a:latin typeface="NVLADM+f1ererdu-e61-dtz-j3ff0m77ug8t"/>
              <a:cs typeface="NVLADM+f1ererdu-e61-dtz-j3ff0m77ug8t"/>
            </a:endParaRPr>
          </a:p>
        </p:txBody>
      </p:sp>
      <p:sp>
        <p:nvSpPr>
          <p:cNvPr id="9" name="object 9"/>
          <p:cNvSpPr txBox="1"/>
          <p:nvPr/>
        </p:nvSpPr>
        <p:spPr>
          <a:xfrm>
            <a:off x="1229741" y="1869814"/>
            <a:ext cx="1460317" cy="55993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A</a:t>
            </a:r>
            <a:r>
              <a:rPr sz="850" spc="-12"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lot is done to help staff</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prepare for and cope with</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change</a:t>
            </a:r>
          </a:p>
        </p:txBody>
      </p:sp>
      <p:sp>
        <p:nvSpPr>
          <p:cNvPr id="10" name="object 10"/>
          <p:cNvSpPr txBox="1"/>
          <p:nvPr/>
        </p:nvSpPr>
        <p:spPr>
          <a:xfrm>
            <a:off x="3101086" y="1936650"/>
            <a:ext cx="810212"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Change</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Management</a:t>
            </a:r>
          </a:p>
        </p:txBody>
      </p:sp>
      <p:sp>
        <p:nvSpPr>
          <p:cNvPr id="11" name="object 11"/>
          <p:cNvSpPr txBox="1"/>
          <p:nvPr/>
        </p:nvSpPr>
        <p:spPr>
          <a:xfrm>
            <a:off x="9610693" y="1954696"/>
            <a:ext cx="245013" cy="705391"/>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+15</a:t>
            </a:r>
          </a:p>
          <a:p>
            <a:pPr marL="0" marR="0">
              <a:lnSpc>
                <a:spcPts val="707"/>
              </a:lnSpc>
              <a:spcBef>
                <a:spcPts val="3289"/>
              </a:spcBef>
              <a:spcAft>
                <a:spcPts val="0"/>
              </a:spcAft>
            </a:pPr>
            <a:r>
              <a:rPr sz="600" spc="-28" dirty="0">
                <a:solidFill>
                  <a:srgbClr val="3FAC48"/>
                </a:solidFill>
                <a:latin typeface="JIACOF+f1ererdu-e61-dtz-j3ff0m77ug8t"/>
                <a:cs typeface="JIACOF+f1ererdu-e61-dtz-j3ff0m77ug8t"/>
              </a:rPr>
              <a:t>+17</a:t>
            </a:r>
          </a:p>
        </p:txBody>
      </p:sp>
      <p:sp>
        <p:nvSpPr>
          <p:cNvPr id="12" name="object 12"/>
          <p:cNvSpPr txBox="1"/>
          <p:nvPr/>
        </p:nvSpPr>
        <p:spPr>
          <a:xfrm>
            <a:off x="6342523" y="2003483"/>
            <a:ext cx="375793" cy="1308471"/>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38%</a:t>
            </a:r>
          </a:p>
          <a:p>
            <a:pPr marL="0" marR="0">
              <a:lnSpc>
                <a:spcPts val="1028"/>
              </a:lnSpc>
              <a:spcBef>
                <a:spcPts val="6970"/>
              </a:spcBef>
              <a:spcAft>
                <a:spcPts val="0"/>
              </a:spcAft>
            </a:pPr>
            <a:r>
              <a:rPr sz="850" spc="11" dirty="0">
                <a:solidFill>
                  <a:srgbClr val="333333"/>
                </a:solidFill>
                <a:latin typeface="NVLADM+f1ererdu-e61-dtz-j3ff0m77ug8t"/>
                <a:cs typeface="NVLADM+f1ererdu-e61-dtz-j3ff0m77ug8t"/>
              </a:rPr>
              <a:t>32%</a:t>
            </a:r>
          </a:p>
        </p:txBody>
      </p:sp>
      <p:sp>
        <p:nvSpPr>
          <p:cNvPr id="13" name="object 13"/>
          <p:cNvSpPr txBox="1"/>
          <p:nvPr/>
        </p:nvSpPr>
        <p:spPr>
          <a:xfrm>
            <a:off x="7619047" y="2003483"/>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21%</a:t>
            </a:r>
          </a:p>
        </p:txBody>
      </p:sp>
      <p:sp>
        <p:nvSpPr>
          <p:cNvPr id="14" name="object 14"/>
          <p:cNvSpPr txBox="1"/>
          <p:nvPr/>
        </p:nvSpPr>
        <p:spPr>
          <a:xfrm>
            <a:off x="1229741" y="2411170"/>
            <a:ext cx="1567920"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MFRA is a better place to</a:t>
            </a:r>
          </a:p>
          <a:p>
            <a:pPr marL="0" marR="0">
              <a:lnSpc>
                <a:spcPts val="1028"/>
              </a:lnSpc>
              <a:spcBef>
                <a:spcPts val="73"/>
              </a:spcBef>
              <a:spcAft>
                <a:spcPts val="0"/>
              </a:spcAft>
            </a:pPr>
            <a:r>
              <a:rPr sz="850" spc="-10" dirty="0">
                <a:solidFill>
                  <a:srgbClr val="333333"/>
                </a:solidFill>
                <a:latin typeface="NVLADM+f1ererdu-e61-dtz-j3ff0m77ug8t"/>
                <a:cs typeface="NVLADM+f1ererdu-e61-dtz-j3ff0m77ug8t"/>
              </a:rPr>
              <a:t>work</a:t>
            </a:r>
            <a:r>
              <a:rPr sz="850" dirty="0">
                <a:solidFill>
                  <a:srgbClr val="333333"/>
                </a:solidFill>
                <a:latin typeface="NVLADM+f1ererdu-e61-dtz-j3ff0m77ug8t"/>
                <a:cs typeface="NVLADM+f1ererdu-e61-dtz-j3ff0m77ug8t"/>
              </a:rPr>
              <a:t> than it </a:t>
            </a:r>
            <a:r>
              <a:rPr sz="850" spc="-10" dirty="0">
                <a:solidFill>
                  <a:srgbClr val="333333"/>
                </a:solidFill>
                <a:latin typeface="NVLADM+f1ererdu-e61-dtz-j3ff0m77ug8t"/>
                <a:cs typeface="NVLADM+f1ererdu-e61-dtz-j3ff0m77ug8t"/>
              </a:rPr>
              <a:t>was</a:t>
            </a:r>
            <a:r>
              <a:rPr sz="850" dirty="0">
                <a:solidFill>
                  <a:srgbClr val="333333"/>
                </a:solidFill>
                <a:latin typeface="NVLADM+f1ererdu-e61-dtz-j3ff0m77ug8t"/>
                <a:cs typeface="NVLADM+f1ererdu-e61-dtz-j3ff0m77ug8t"/>
              </a:rPr>
              <a:t> 3</a:t>
            </a:r>
            <a:r>
              <a:rPr sz="850" spc="-17"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years </a:t>
            </a:r>
            <a:r>
              <a:rPr sz="850" spc="-10" dirty="0">
                <a:solidFill>
                  <a:srgbClr val="333333"/>
                </a:solidFill>
                <a:latin typeface="NVLADM+f1ererdu-e61-dtz-j3ff0m77ug8t"/>
                <a:cs typeface="NVLADM+f1ererdu-e61-dtz-j3ff0m77ug8t"/>
              </a:rPr>
              <a:t>ago</a:t>
            </a:r>
          </a:p>
        </p:txBody>
      </p:sp>
      <p:sp>
        <p:nvSpPr>
          <p:cNvPr id="15" name="object 15"/>
          <p:cNvSpPr txBox="1"/>
          <p:nvPr/>
        </p:nvSpPr>
        <p:spPr>
          <a:xfrm>
            <a:off x="3101086" y="2411170"/>
            <a:ext cx="629761"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Culture &amp;</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Values</a:t>
            </a:r>
          </a:p>
        </p:txBody>
      </p:sp>
      <p:sp>
        <p:nvSpPr>
          <p:cNvPr id="16" name="object 16"/>
          <p:cNvSpPr txBox="1"/>
          <p:nvPr/>
        </p:nvSpPr>
        <p:spPr>
          <a:xfrm>
            <a:off x="4658312" y="2478003"/>
            <a:ext cx="422576" cy="833951"/>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42%</a:t>
            </a:r>
          </a:p>
          <a:p>
            <a:pPr marL="46783" marR="0">
              <a:lnSpc>
                <a:spcPts val="1028"/>
              </a:lnSpc>
              <a:spcBef>
                <a:spcPts val="3283"/>
              </a:spcBef>
              <a:spcAft>
                <a:spcPts val="0"/>
              </a:spcAft>
            </a:pPr>
            <a:r>
              <a:rPr sz="850" spc="11" dirty="0">
                <a:solidFill>
                  <a:srgbClr val="FFFFFF"/>
                </a:solidFill>
                <a:latin typeface="NVLADM+f1ererdu-e61-dtz-j3ff0m77ug8t"/>
                <a:cs typeface="NVLADM+f1ererdu-e61-dtz-j3ff0m77ug8t"/>
              </a:rPr>
              <a:t>44%</a:t>
            </a:r>
          </a:p>
        </p:txBody>
      </p:sp>
      <p:sp>
        <p:nvSpPr>
          <p:cNvPr id="17" name="object 17"/>
          <p:cNvSpPr txBox="1"/>
          <p:nvPr/>
        </p:nvSpPr>
        <p:spPr>
          <a:xfrm>
            <a:off x="6603174" y="2478003"/>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48%</a:t>
            </a:r>
          </a:p>
        </p:txBody>
      </p:sp>
      <p:sp>
        <p:nvSpPr>
          <p:cNvPr id="18" name="object 18"/>
          <p:cNvSpPr txBox="1"/>
          <p:nvPr/>
        </p:nvSpPr>
        <p:spPr>
          <a:xfrm>
            <a:off x="7852965" y="2478003"/>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10%</a:t>
            </a:r>
          </a:p>
        </p:txBody>
      </p:sp>
      <p:sp>
        <p:nvSpPr>
          <p:cNvPr id="19" name="object 19"/>
          <p:cNvSpPr txBox="1"/>
          <p:nvPr/>
        </p:nvSpPr>
        <p:spPr>
          <a:xfrm>
            <a:off x="1229741" y="2818854"/>
            <a:ext cx="1629406" cy="693600"/>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 feel that MFRA consider the</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impact on me and other</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people when making</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decisions</a:t>
            </a:r>
          </a:p>
        </p:txBody>
      </p:sp>
      <p:sp>
        <p:nvSpPr>
          <p:cNvPr id="20" name="object 20"/>
          <p:cNvSpPr txBox="1"/>
          <p:nvPr/>
        </p:nvSpPr>
        <p:spPr>
          <a:xfrm>
            <a:off x="3101086" y="2952523"/>
            <a:ext cx="810212"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Change</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Management</a:t>
            </a:r>
          </a:p>
        </p:txBody>
      </p:sp>
      <p:sp>
        <p:nvSpPr>
          <p:cNvPr id="21" name="object 21"/>
          <p:cNvSpPr txBox="1"/>
          <p:nvPr/>
        </p:nvSpPr>
        <p:spPr>
          <a:xfrm>
            <a:off x="9610693" y="2970568"/>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+17</a:t>
            </a:r>
          </a:p>
        </p:txBody>
      </p:sp>
      <p:sp>
        <p:nvSpPr>
          <p:cNvPr id="22" name="object 22"/>
          <p:cNvSpPr txBox="1"/>
          <p:nvPr/>
        </p:nvSpPr>
        <p:spPr>
          <a:xfrm>
            <a:off x="7552213" y="3019356"/>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24%</a:t>
            </a:r>
          </a:p>
        </p:txBody>
      </p:sp>
      <p:sp>
        <p:nvSpPr>
          <p:cNvPr id="23" name="object 23"/>
          <p:cNvSpPr txBox="1"/>
          <p:nvPr/>
        </p:nvSpPr>
        <p:spPr>
          <a:xfrm>
            <a:off x="1229741" y="3493876"/>
            <a:ext cx="1621721"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MFRA Members engage well</a:t>
            </a:r>
          </a:p>
          <a:p>
            <a:pPr marL="0" marR="0">
              <a:lnSpc>
                <a:spcPts val="1028"/>
              </a:lnSpc>
              <a:spcBef>
                <a:spcPts val="73"/>
              </a:spcBef>
              <a:spcAft>
                <a:spcPts val="0"/>
              </a:spcAft>
            </a:pPr>
            <a:r>
              <a:rPr sz="850" spc="-10" dirty="0">
                <a:solidFill>
                  <a:srgbClr val="333333"/>
                </a:solidFill>
                <a:latin typeface="NVLADM+f1ererdu-e61-dtz-j3ff0m77ug8t"/>
                <a:cs typeface="NVLADM+f1ererdu-e61-dtz-j3ff0m77ug8t"/>
              </a:rPr>
              <a:t>with</a:t>
            </a:r>
            <a:r>
              <a:rPr sz="850" dirty="0">
                <a:solidFill>
                  <a:srgbClr val="333333"/>
                </a:solidFill>
                <a:latin typeface="NVLADM+f1ererdu-e61-dtz-j3ff0m77ug8t"/>
                <a:cs typeface="NVLADM+f1ererdu-e61-dtz-j3ff0m77ug8t"/>
              </a:rPr>
              <a:t> </a:t>
            </a:r>
            <a:r>
              <a:rPr sz="850" spc="-10" dirty="0">
                <a:solidFill>
                  <a:srgbClr val="333333"/>
                </a:solidFill>
                <a:latin typeface="NVLADM+f1ererdu-e61-dtz-j3ff0m77ug8t"/>
                <a:cs typeface="NVLADM+f1ererdu-e61-dtz-j3ff0m77ug8t"/>
              </a:rPr>
              <a:t>staff</a:t>
            </a:r>
            <a:r>
              <a:rPr sz="850" dirty="0">
                <a:solidFill>
                  <a:srgbClr val="333333"/>
                </a:solidFill>
                <a:latin typeface="NVLADM+f1ererdu-e61-dtz-j3ff0m77ug8t"/>
                <a:cs typeface="NVLADM+f1ererdu-e61-dtz-j3ff0m77ug8t"/>
              </a:rPr>
              <a:t> </a:t>
            </a:r>
            <a:r>
              <a:rPr sz="850" spc="-11" dirty="0">
                <a:solidFill>
                  <a:srgbClr val="333333"/>
                </a:solidFill>
                <a:latin typeface="NVLADM+f1ererdu-e61-dtz-j3ff0m77ug8t"/>
                <a:cs typeface="NVLADM+f1ererdu-e61-dtz-j3ff0m77ug8t"/>
              </a:rPr>
              <a:t>at</a:t>
            </a:r>
            <a:r>
              <a:rPr sz="850" dirty="0">
                <a:solidFill>
                  <a:srgbClr val="333333"/>
                </a:solidFill>
                <a:latin typeface="NVLADM+f1ererdu-e61-dtz-j3ff0m77ug8t"/>
                <a:cs typeface="NVLADM+f1ererdu-e61-dtz-j3ff0m77ug8t"/>
              </a:rPr>
              <a:t> </a:t>
            </a:r>
            <a:r>
              <a:rPr sz="850" spc="-12" dirty="0">
                <a:solidFill>
                  <a:srgbClr val="333333"/>
                </a:solidFill>
                <a:latin typeface="NVLADM+f1ererdu-e61-dtz-j3ff0m77ug8t"/>
                <a:cs typeface="NVLADM+f1ererdu-e61-dtz-j3ff0m77ug8t"/>
              </a:rPr>
              <a:t>MFRA</a:t>
            </a:r>
          </a:p>
        </p:txBody>
      </p:sp>
      <p:sp>
        <p:nvSpPr>
          <p:cNvPr id="24" name="object 24"/>
          <p:cNvSpPr txBox="1"/>
          <p:nvPr/>
        </p:nvSpPr>
        <p:spPr>
          <a:xfrm>
            <a:off x="3101086" y="3493876"/>
            <a:ext cx="810212"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Management</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Effectiveness</a:t>
            </a:r>
          </a:p>
        </p:txBody>
      </p:sp>
      <p:sp>
        <p:nvSpPr>
          <p:cNvPr id="25" name="object 25"/>
          <p:cNvSpPr txBox="1"/>
          <p:nvPr/>
        </p:nvSpPr>
        <p:spPr>
          <a:xfrm>
            <a:off x="9610693" y="3538655"/>
            <a:ext cx="245013" cy="67865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+19</a:t>
            </a:r>
          </a:p>
          <a:p>
            <a:pPr marL="0" marR="0">
              <a:lnSpc>
                <a:spcPts val="707"/>
              </a:lnSpc>
              <a:spcBef>
                <a:spcPts val="3028"/>
              </a:spcBef>
              <a:spcAft>
                <a:spcPts val="0"/>
              </a:spcAft>
            </a:pPr>
            <a:r>
              <a:rPr sz="600" spc="-28" dirty="0">
                <a:solidFill>
                  <a:srgbClr val="3FAC48"/>
                </a:solidFill>
                <a:latin typeface="JIACOF+f1ererdu-e61-dtz-j3ff0m77ug8t"/>
                <a:cs typeface="JIACOF+f1ererdu-e61-dtz-j3ff0m77ug8t"/>
              </a:rPr>
              <a:t>+16</a:t>
            </a:r>
          </a:p>
        </p:txBody>
      </p:sp>
      <p:sp>
        <p:nvSpPr>
          <p:cNvPr id="26" name="object 26"/>
          <p:cNvSpPr txBox="1"/>
          <p:nvPr/>
        </p:nvSpPr>
        <p:spPr>
          <a:xfrm>
            <a:off x="4725146" y="3560709"/>
            <a:ext cx="415893" cy="76711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45%</a:t>
            </a:r>
          </a:p>
          <a:p>
            <a:pPr marL="40100" marR="0">
              <a:lnSpc>
                <a:spcPts val="1028"/>
              </a:lnSpc>
              <a:spcBef>
                <a:spcPts val="2757"/>
              </a:spcBef>
              <a:spcAft>
                <a:spcPts val="0"/>
              </a:spcAft>
            </a:pPr>
            <a:r>
              <a:rPr sz="850" spc="11" dirty="0">
                <a:solidFill>
                  <a:srgbClr val="FFFFFF"/>
                </a:solidFill>
                <a:latin typeface="NVLADM+f1ererdu-e61-dtz-j3ff0m77ug8t"/>
                <a:cs typeface="NVLADM+f1ererdu-e61-dtz-j3ff0m77ug8t"/>
              </a:rPr>
              <a:t>47%</a:t>
            </a:r>
          </a:p>
        </p:txBody>
      </p:sp>
      <p:sp>
        <p:nvSpPr>
          <p:cNvPr id="27" name="object 27"/>
          <p:cNvSpPr txBox="1"/>
          <p:nvPr/>
        </p:nvSpPr>
        <p:spPr>
          <a:xfrm>
            <a:off x="6449457" y="3560709"/>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35%</a:t>
            </a:r>
          </a:p>
        </p:txBody>
      </p:sp>
      <p:sp>
        <p:nvSpPr>
          <p:cNvPr id="28" name="object 28"/>
          <p:cNvSpPr txBox="1"/>
          <p:nvPr/>
        </p:nvSpPr>
        <p:spPr>
          <a:xfrm>
            <a:off x="7619047" y="3560709"/>
            <a:ext cx="395843" cy="767118"/>
          </a:xfrm>
          <a:prstGeom prst="rect">
            <a:avLst/>
          </a:prstGeom>
        </p:spPr>
        <p:txBody>
          <a:bodyPr vert="horz" wrap="square" lIns="0" tIns="0" rIns="0" bIns="0" rtlCol="0">
            <a:spAutoFit/>
          </a:bodyPr>
          <a:lstStyle/>
          <a:p>
            <a:pPr marL="20050" marR="0">
              <a:lnSpc>
                <a:spcPts val="1028"/>
              </a:lnSpc>
              <a:spcBef>
                <a:spcPts val="0"/>
              </a:spcBef>
              <a:spcAft>
                <a:spcPts val="0"/>
              </a:spcAft>
            </a:pPr>
            <a:r>
              <a:rPr sz="850" spc="11" dirty="0">
                <a:solidFill>
                  <a:srgbClr val="FFFFFF"/>
                </a:solidFill>
                <a:latin typeface="NVLADM+f1ererdu-e61-dtz-j3ff0m77ug8t"/>
                <a:cs typeface="NVLADM+f1ererdu-e61-dtz-j3ff0m77ug8t"/>
              </a:rPr>
              <a:t>20%</a:t>
            </a:r>
          </a:p>
          <a:p>
            <a:pPr marL="0" marR="0">
              <a:lnSpc>
                <a:spcPts val="1028"/>
              </a:lnSpc>
              <a:spcBef>
                <a:spcPts val="2757"/>
              </a:spcBef>
              <a:spcAft>
                <a:spcPts val="0"/>
              </a:spcAft>
            </a:pPr>
            <a:r>
              <a:rPr sz="850" spc="11" dirty="0">
                <a:solidFill>
                  <a:srgbClr val="FFFFFF"/>
                </a:solidFill>
                <a:latin typeface="NVLADM+f1ererdu-e61-dtz-j3ff0m77ug8t"/>
                <a:cs typeface="NVLADM+f1ererdu-e61-dtz-j3ff0m77ug8t"/>
              </a:rPr>
              <a:t>21%</a:t>
            </a:r>
          </a:p>
        </p:txBody>
      </p:sp>
      <p:sp>
        <p:nvSpPr>
          <p:cNvPr id="29" name="object 29"/>
          <p:cNvSpPr txBox="1"/>
          <p:nvPr/>
        </p:nvSpPr>
        <p:spPr>
          <a:xfrm>
            <a:off x="1229741" y="3901560"/>
            <a:ext cx="1452631" cy="55993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Senior managers do what</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they say they are going to</a:t>
            </a:r>
          </a:p>
          <a:p>
            <a:pPr marL="0" marR="0">
              <a:lnSpc>
                <a:spcPts val="1028"/>
              </a:lnSpc>
              <a:spcBef>
                <a:spcPts val="23"/>
              </a:spcBef>
              <a:spcAft>
                <a:spcPts val="0"/>
              </a:spcAft>
            </a:pPr>
            <a:r>
              <a:rPr sz="850" spc="33" dirty="0">
                <a:solidFill>
                  <a:srgbClr val="333333"/>
                </a:solidFill>
                <a:latin typeface="NVLADM+f1ererdu-e61-dtz-j3ff0m77ug8t"/>
                <a:cs typeface="NVLADM+f1ererdu-e61-dtz-j3ff0m77ug8t"/>
              </a:rPr>
              <a:t>do</a:t>
            </a:r>
          </a:p>
        </p:txBody>
      </p:sp>
      <p:sp>
        <p:nvSpPr>
          <p:cNvPr id="30" name="object 30"/>
          <p:cNvSpPr txBox="1"/>
          <p:nvPr/>
        </p:nvSpPr>
        <p:spPr>
          <a:xfrm>
            <a:off x="3101086" y="3968396"/>
            <a:ext cx="810212"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Management</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Effectiveness</a:t>
            </a:r>
          </a:p>
        </p:txBody>
      </p:sp>
      <p:sp>
        <p:nvSpPr>
          <p:cNvPr id="31" name="object 31"/>
          <p:cNvSpPr txBox="1"/>
          <p:nvPr/>
        </p:nvSpPr>
        <p:spPr>
          <a:xfrm>
            <a:off x="6476190" y="4035229"/>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32%</a:t>
            </a:r>
          </a:p>
        </p:txBody>
      </p:sp>
      <p:sp>
        <p:nvSpPr>
          <p:cNvPr id="32" name="object 32"/>
          <p:cNvSpPr txBox="1"/>
          <p:nvPr/>
        </p:nvSpPr>
        <p:spPr>
          <a:xfrm>
            <a:off x="4083542" y="4677636"/>
            <a:ext cx="787170"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Favourable</a:t>
            </a:r>
          </a:p>
        </p:txBody>
      </p:sp>
      <p:sp>
        <p:nvSpPr>
          <p:cNvPr id="33" name="object 33"/>
          <p:cNvSpPr txBox="1"/>
          <p:nvPr/>
        </p:nvSpPr>
        <p:spPr>
          <a:xfrm>
            <a:off x="5045948" y="4677636"/>
            <a:ext cx="590839"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Neutral</a:t>
            </a:r>
          </a:p>
        </p:txBody>
      </p:sp>
      <p:sp>
        <p:nvSpPr>
          <p:cNvPr id="34" name="object 34"/>
          <p:cNvSpPr txBox="1"/>
          <p:nvPr/>
        </p:nvSpPr>
        <p:spPr>
          <a:xfrm>
            <a:off x="5814536" y="4677636"/>
            <a:ext cx="909756"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Unfavourable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147C085-BDAE-4C97-AFFF-DF1331702578}"/>
              </a:ext>
            </a:extLst>
          </p:cNvPr>
          <p:cNvGrpSpPr/>
          <p:nvPr/>
        </p:nvGrpSpPr>
        <p:grpSpPr>
          <a:xfrm>
            <a:off x="0" y="-104695"/>
            <a:ext cx="10693400" cy="6007100"/>
            <a:chOff x="1962324" y="-214498"/>
            <a:chExt cx="10693400" cy="6007100"/>
          </a:xfrm>
        </p:grpSpPr>
        <p:sp>
          <p:nvSpPr>
            <p:cNvPr id="2" name="object 1"/>
            <p:cNvSpPr/>
            <p:nvPr/>
          </p:nvSpPr>
          <p:spPr>
            <a:xfrm>
              <a:off x="1962324" y="-214498"/>
              <a:ext cx="10693400" cy="6007100"/>
            </a:xfrm>
            <a:prstGeom prst="rect">
              <a:avLst/>
            </a:prstGeom>
            <a:blipFill>
              <a:blip r:embed="rId3" cstate="print"/>
              <a:stretch>
                <a:fillRect/>
              </a:stretch>
            </a:blipFill>
          </p:spPr>
          <p:txBody>
            <a:bodyPr wrap="square" lIns="0" tIns="0" rIns="0" bIns="0" rtlCol="0">
              <a:spAutoFit/>
            </a:bodyPr>
            <a:lstStyle/>
            <a:p>
              <a:endParaRPr dirty="0"/>
            </a:p>
          </p:txBody>
        </p:sp>
        <p:pic>
          <p:nvPicPr>
            <p:cNvPr id="47" name="Picture 46">
              <a:extLst>
                <a:ext uri="{FF2B5EF4-FFF2-40B4-BE49-F238E27FC236}">
                  <a16:creationId xmlns:a16="http://schemas.microsoft.com/office/drawing/2014/main" id="{3DBAE255-6EF9-418A-AB05-F972AE74C80E}"/>
                </a:ext>
              </a:extLst>
            </p:cNvPr>
            <p:cNvPicPr>
              <a:picLocks noChangeAspect="1"/>
            </p:cNvPicPr>
            <p:nvPr/>
          </p:nvPicPr>
          <p:blipFill>
            <a:blip r:embed="rId4"/>
            <a:stretch>
              <a:fillRect/>
            </a:stretch>
          </p:blipFill>
          <p:spPr>
            <a:xfrm>
              <a:off x="2303550" y="2680550"/>
              <a:ext cx="4252949" cy="2307802"/>
            </a:xfrm>
            <a:prstGeom prst="rect">
              <a:avLst/>
            </a:prstGeom>
          </p:spPr>
        </p:pic>
      </p:grpSp>
      <p:sp>
        <p:nvSpPr>
          <p:cNvPr id="3" name="object 3"/>
          <p:cNvSpPr txBox="1"/>
          <p:nvPr/>
        </p:nvSpPr>
        <p:spPr>
          <a:xfrm>
            <a:off x="230536" y="81823"/>
            <a:ext cx="9615870" cy="571631"/>
          </a:xfrm>
          <a:prstGeom prst="rect">
            <a:avLst/>
          </a:prstGeom>
        </p:spPr>
        <p:txBody>
          <a:bodyPr vert="horz" wrap="square" lIns="0" tIns="0" rIns="0" bIns="0" rtlCol="0">
            <a:spAutoFit/>
          </a:bodyPr>
          <a:lstStyle>
            <a:defPPr>
              <a:defRPr lang="en-US"/>
            </a:defPPr>
            <a:lvl1pPr>
              <a:lnSpc>
                <a:spcPts val="2315"/>
              </a:lnSpc>
              <a:defRPr sz="1900">
                <a:solidFill>
                  <a:srgbClr val="042D43"/>
                </a:solidFill>
                <a:latin typeface="Arial" panose="020B0604020202020204" pitchFamily="34" charset="0"/>
                <a:cs typeface="Arial" panose="020B0604020202020204" pitchFamily="34" charset="0"/>
              </a:defRPr>
            </a:lvl1pPr>
          </a:lstStyle>
          <a:p>
            <a:r>
              <a:rPr lang="en-GB" b="1" dirty="0">
                <a:latin typeface="Avenir Medium" panose="020B0604020202020204" charset="0"/>
                <a:cs typeface="Avenir Medium" panose="020B0604020202020204" charset="0"/>
              </a:rPr>
              <a:t>Has there been an improvement in the way in which we are communicating information throughout the organisation?</a:t>
            </a:r>
            <a:endParaRPr lang="en-US" b="1" dirty="0">
              <a:latin typeface="Avenir Medium" panose="020B0604020202020204" charset="0"/>
              <a:cs typeface="Avenir Medium" panose="020B0604020202020204" charset="0"/>
            </a:endParaRPr>
          </a:p>
        </p:txBody>
      </p:sp>
      <p:sp>
        <p:nvSpPr>
          <p:cNvPr id="9" name="Text Placeholder 2">
            <a:extLst>
              <a:ext uri="{FF2B5EF4-FFF2-40B4-BE49-F238E27FC236}">
                <a16:creationId xmlns:a16="http://schemas.microsoft.com/office/drawing/2014/main" id="{2F74867E-B623-4DAC-BFC1-70D502578018}"/>
              </a:ext>
            </a:extLst>
          </p:cNvPr>
          <p:cNvSpPr txBox="1">
            <a:spLocks/>
          </p:cNvSpPr>
          <p:nvPr/>
        </p:nvSpPr>
        <p:spPr>
          <a:xfrm>
            <a:off x="3015496" y="2042828"/>
            <a:ext cx="7421274" cy="2304968"/>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t">
            <a:noAutofit/>
          </a:bodyPr>
          <a:lstStyle>
            <a:lvl1pPr marL="457200" marR="0" indent="-457200" algn="l" defTabSz="452602" rtl="0" latinLnBrk="0">
              <a:lnSpc>
                <a:spcPct val="50000"/>
              </a:lnSpc>
              <a:spcBef>
                <a:spcPts val="2600"/>
              </a:spcBef>
              <a:spcAft>
                <a:spcPts val="0"/>
              </a:spcAft>
              <a:buClrTx/>
              <a:buSzPct val="220000"/>
              <a:buFontTx/>
              <a:buBlip>
                <a:blip r:embed="rId5"/>
              </a:buBlip>
              <a:tabLst/>
              <a:defRPr sz="1600" b="0" i="0" u="none" strike="noStrike" cap="none" spc="0" baseline="0">
                <a:ln>
                  <a:noFill/>
                </a:ln>
                <a:solidFill>
                  <a:srgbClr val="0C2F43"/>
                </a:solidFill>
                <a:uFillTx/>
                <a:latin typeface="Avenir Medium"/>
                <a:ea typeface="Avenir Black"/>
                <a:cs typeface="Avenir Medium"/>
                <a:sym typeface="Avenir Black"/>
              </a:defRPr>
            </a:lvl1pPr>
            <a:lvl2pPr marL="994127"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Medium"/>
                <a:ea typeface="Avenir Medium"/>
                <a:cs typeface="Avenir Medium"/>
                <a:sym typeface="Avenir Medium"/>
              </a:defRPr>
            </a:lvl2pPr>
            <a:lvl3pPr marL="1117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3pPr>
            <a:lvl4pPr marL="15621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4pPr>
            <a:lvl5pPr marL="2006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5pPr>
            <a:lvl6pPr marL="2543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988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3432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3877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a:lnSpc>
                <a:spcPct val="100000"/>
              </a:lnSpc>
              <a:spcBef>
                <a:spcPts val="600"/>
              </a:spcBef>
            </a:pPr>
            <a:r>
              <a:rPr lang="en-US" sz="1400" dirty="0"/>
              <a:t>Regular updates about COVID-19</a:t>
            </a:r>
          </a:p>
          <a:p>
            <a:pPr>
              <a:lnSpc>
                <a:spcPct val="100000"/>
              </a:lnSpc>
              <a:spcBef>
                <a:spcPts val="600"/>
              </a:spcBef>
            </a:pPr>
            <a:r>
              <a:rPr lang="en-US" sz="1400" dirty="0"/>
              <a:t>Majority feel that communications have especially improved since COVID-19</a:t>
            </a:r>
          </a:p>
          <a:p>
            <a:pPr>
              <a:lnSpc>
                <a:spcPct val="100000"/>
              </a:lnSpc>
              <a:spcBef>
                <a:spcPts val="600"/>
              </a:spcBef>
            </a:pPr>
            <a:r>
              <a:rPr lang="en-US" sz="1400" dirty="0"/>
              <a:t>Some felt that there was too much information communicated to staff initially, not all of it relevant to the staff it was reaching, but now it is felt that the level of communication is sufficient and beneficial</a:t>
            </a:r>
          </a:p>
          <a:p>
            <a:pPr>
              <a:lnSpc>
                <a:spcPct val="100000"/>
              </a:lnSpc>
              <a:spcBef>
                <a:spcPts val="600"/>
              </a:spcBef>
            </a:pPr>
            <a:r>
              <a:rPr lang="en-US" sz="1400" dirty="0"/>
              <a:t>Regular, informative emails</a:t>
            </a:r>
          </a:p>
          <a:p>
            <a:pPr>
              <a:lnSpc>
                <a:spcPct val="100000"/>
              </a:lnSpc>
              <a:spcBef>
                <a:spcPts val="600"/>
              </a:spcBef>
            </a:pPr>
            <a:r>
              <a:rPr lang="en-US" sz="1400" dirty="0"/>
              <a:t>Improvements in communications via the online Portal</a:t>
            </a:r>
          </a:p>
        </p:txBody>
      </p:sp>
      <p:sp>
        <p:nvSpPr>
          <p:cNvPr id="5" name="TextBox 4">
            <a:extLst>
              <a:ext uri="{FF2B5EF4-FFF2-40B4-BE49-F238E27FC236}">
                <a16:creationId xmlns:a16="http://schemas.microsoft.com/office/drawing/2014/main" id="{3BFEAC32-C014-440C-9D33-15A7EAA5AF36}"/>
              </a:ext>
            </a:extLst>
          </p:cNvPr>
          <p:cNvSpPr txBox="1"/>
          <p:nvPr/>
        </p:nvSpPr>
        <p:spPr>
          <a:xfrm>
            <a:off x="177157" y="2438730"/>
            <a:ext cx="2706146" cy="1200329"/>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09BC2"/>
                </a:solidFill>
                <a:latin typeface="Avenir Medium"/>
              </a:rPr>
              <a:t>Yes – 70%</a:t>
            </a:r>
          </a:p>
          <a:p>
            <a:pPr marL="285750" indent="-285750" algn="ctr">
              <a:buFont typeface="Arial" panose="020B0604020202020204" pitchFamily="34" charset="0"/>
              <a:buChar char="•"/>
            </a:pPr>
            <a:r>
              <a:rPr lang="en-US" sz="2400" dirty="0">
                <a:solidFill>
                  <a:srgbClr val="F79646"/>
                </a:solidFill>
                <a:latin typeface="Avenir Medium"/>
              </a:rPr>
              <a:t>No – 25%</a:t>
            </a:r>
          </a:p>
          <a:p>
            <a:pPr marL="285750" indent="-285750" algn="ctr">
              <a:buFont typeface="Arial" panose="020B0604020202020204" pitchFamily="34" charset="0"/>
              <a:buChar char="•"/>
            </a:pPr>
            <a:r>
              <a:rPr lang="en-US" sz="2400" dirty="0">
                <a:solidFill>
                  <a:srgbClr val="0C2F43"/>
                </a:solidFill>
                <a:latin typeface="Avenir Medium"/>
              </a:rPr>
              <a:t>Both – 5%</a:t>
            </a:r>
          </a:p>
        </p:txBody>
      </p:sp>
    </p:spTree>
    <p:extLst>
      <p:ext uri="{BB962C8B-B14F-4D97-AF65-F5344CB8AC3E}">
        <p14:creationId xmlns:p14="http://schemas.microsoft.com/office/powerpoint/2010/main" val="819535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2E3C4CB-AA29-4D94-9E5E-1F797185FF23}"/>
              </a:ext>
            </a:extLst>
          </p:cNvPr>
          <p:cNvPicPr>
            <a:picLocks noChangeAspect="1"/>
          </p:cNvPicPr>
          <p:nvPr/>
        </p:nvPicPr>
        <p:blipFill>
          <a:blip r:embed="rId3"/>
          <a:stretch>
            <a:fillRect/>
          </a:stretch>
        </p:blipFill>
        <p:spPr>
          <a:xfrm>
            <a:off x="10160000" y="58232"/>
            <a:ext cx="533400" cy="609600"/>
          </a:xfrm>
          <a:prstGeom prst="rect">
            <a:avLst/>
          </a:prstGeom>
        </p:spPr>
      </p:pic>
      <p:pic>
        <p:nvPicPr>
          <p:cNvPr id="3" name="Picture 2">
            <a:extLst>
              <a:ext uri="{FF2B5EF4-FFF2-40B4-BE49-F238E27FC236}">
                <a16:creationId xmlns:a16="http://schemas.microsoft.com/office/drawing/2014/main" id="{35FAF91F-1EA2-49AC-ABB1-20FEA6FE56D1}"/>
              </a:ext>
            </a:extLst>
          </p:cNvPr>
          <p:cNvPicPr>
            <a:picLocks noChangeAspect="1"/>
          </p:cNvPicPr>
          <p:nvPr/>
        </p:nvPicPr>
        <p:blipFill>
          <a:blip r:embed="rId4"/>
          <a:stretch>
            <a:fillRect/>
          </a:stretch>
        </p:blipFill>
        <p:spPr>
          <a:xfrm>
            <a:off x="162124" y="363032"/>
            <a:ext cx="6934200" cy="5353050"/>
          </a:xfrm>
          <a:prstGeom prst="rect">
            <a:avLst/>
          </a:prstGeom>
        </p:spPr>
      </p:pic>
      <p:sp>
        <p:nvSpPr>
          <p:cNvPr id="6" name="object 3">
            <a:extLst>
              <a:ext uri="{FF2B5EF4-FFF2-40B4-BE49-F238E27FC236}">
                <a16:creationId xmlns:a16="http://schemas.microsoft.com/office/drawing/2014/main" id="{0EBB9094-5411-464A-968B-B2E3D04C2CD6}"/>
              </a:ext>
            </a:extLst>
          </p:cNvPr>
          <p:cNvSpPr txBox="1"/>
          <p:nvPr/>
        </p:nvSpPr>
        <p:spPr>
          <a:xfrm>
            <a:off x="7180943" y="339051"/>
            <a:ext cx="3240360" cy="276679"/>
          </a:xfrm>
          <a:prstGeom prst="rect">
            <a:avLst/>
          </a:prstGeom>
        </p:spPr>
        <p:txBody>
          <a:bodyPr vert="horz" wrap="square" lIns="0" tIns="0" rIns="0" bIns="0" rtlCol="0">
            <a:spAutoFit/>
          </a:bodyPr>
          <a:lstStyle>
            <a:defPPr>
              <a:defRPr lang="en-US"/>
            </a:defPPr>
            <a:lvl1pPr>
              <a:lnSpc>
                <a:spcPts val="2315"/>
              </a:lnSpc>
              <a:defRPr sz="1900">
                <a:solidFill>
                  <a:srgbClr val="042D43"/>
                </a:solidFill>
                <a:latin typeface="Arial" panose="020B0604020202020204" pitchFamily="34" charset="0"/>
                <a:cs typeface="Arial" panose="020B0604020202020204" pitchFamily="34" charset="0"/>
              </a:defRPr>
            </a:lvl1pPr>
          </a:lstStyle>
          <a:p>
            <a:r>
              <a:rPr lang="en-US" b="1" dirty="0">
                <a:latin typeface="Avenir Medium" panose="020B0604020202020204" charset="0"/>
                <a:cs typeface="Avenir Medium" panose="020B0604020202020204" charset="0"/>
              </a:rPr>
              <a:t>Variations across role/grade</a:t>
            </a:r>
            <a:endParaRPr b="1" dirty="0">
              <a:latin typeface="Avenir Medium" panose="020B0604020202020204" charset="0"/>
              <a:cs typeface="Avenir Medium" panose="020B0604020202020204" charset="0"/>
            </a:endParaRPr>
          </a:p>
        </p:txBody>
      </p:sp>
      <p:pic>
        <p:nvPicPr>
          <p:cNvPr id="5" name="Picture 4">
            <a:extLst>
              <a:ext uri="{FF2B5EF4-FFF2-40B4-BE49-F238E27FC236}">
                <a16:creationId xmlns:a16="http://schemas.microsoft.com/office/drawing/2014/main" id="{35FAF91F-1EA2-49AC-ABB1-20FEA6FE56D1}"/>
              </a:ext>
            </a:extLst>
          </p:cNvPr>
          <p:cNvPicPr>
            <a:picLocks noChangeAspect="1"/>
          </p:cNvPicPr>
          <p:nvPr/>
        </p:nvPicPr>
        <p:blipFill>
          <a:blip r:embed="rId4"/>
          <a:stretch>
            <a:fillRect/>
          </a:stretch>
        </p:blipFill>
        <p:spPr>
          <a:xfrm>
            <a:off x="162124" y="339051"/>
            <a:ext cx="6934200" cy="5353050"/>
          </a:xfrm>
          <a:prstGeom prst="rect">
            <a:avLst/>
          </a:prstGeom>
        </p:spPr>
      </p:pic>
    </p:spTree>
    <p:extLst>
      <p:ext uri="{BB962C8B-B14F-4D97-AF65-F5344CB8AC3E}">
        <p14:creationId xmlns:p14="http://schemas.microsoft.com/office/powerpoint/2010/main" val="1937842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147C085-BDAE-4C97-AFFF-DF1331702578}"/>
              </a:ext>
            </a:extLst>
          </p:cNvPr>
          <p:cNvGrpSpPr/>
          <p:nvPr/>
        </p:nvGrpSpPr>
        <p:grpSpPr>
          <a:xfrm>
            <a:off x="0" y="0"/>
            <a:ext cx="10693400" cy="6007100"/>
            <a:chOff x="1962324" y="-214498"/>
            <a:chExt cx="10693400" cy="6007100"/>
          </a:xfrm>
        </p:grpSpPr>
        <p:sp>
          <p:nvSpPr>
            <p:cNvPr id="2" name="object 1"/>
            <p:cNvSpPr/>
            <p:nvPr/>
          </p:nvSpPr>
          <p:spPr>
            <a:xfrm>
              <a:off x="1962324" y="-214498"/>
              <a:ext cx="10693400" cy="6007100"/>
            </a:xfrm>
            <a:prstGeom prst="rect">
              <a:avLst/>
            </a:prstGeom>
            <a:blipFill>
              <a:blip r:embed="rId3" cstate="print"/>
              <a:stretch>
                <a:fillRect/>
              </a:stretch>
            </a:blipFill>
          </p:spPr>
          <p:txBody>
            <a:bodyPr wrap="square" lIns="0" tIns="0" rIns="0" bIns="0" rtlCol="0">
              <a:spAutoFit/>
            </a:bodyPr>
            <a:lstStyle/>
            <a:p>
              <a:endParaRPr dirty="0"/>
            </a:p>
          </p:txBody>
        </p:sp>
        <p:pic>
          <p:nvPicPr>
            <p:cNvPr id="47" name="Picture 46">
              <a:extLst>
                <a:ext uri="{FF2B5EF4-FFF2-40B4-BE49-F238E27FC236}">
                  <a16:creationId xmlns:a16="http://schemas.microsoft.com/office/drawing/2014/main" id="{3DBAE255-6EF9-418A-AB05-F972AE74C80E}"/>
                </a:ext>
              </a:extLst>
            </p:cNvPr>
            <p:cNvPicPr>
              <a:picLocks noChangeAspect="1"/>
            </p:cNvPicPr>
            <p:nvPr/>
          </p:nvPicPr>
          <p:blipFill>
            <a:blip r:embed="rId4"/>
            <a:stretch>
              <a:fillRect/>
            </a:stretch>
          </p:blipFill>
          <p:spPr>
            <a:xfrm>
              <a:off x="2303550" y="2680550"/>
              <a:ext cx="4252949" cy="2307802"/>
            </a:xfrm>
            <a:prstGeom prst="rect">
              <a:avLst/>
            </a:prstGeom>
          </p:spPr>
        </p:pic>
      </p:grpSp>
      <p:sp>
        <p:nvSpPr>
          <p:cNvPr id="3" name="object 3"/>
          <p:cNvSpPr txBox="1"/>
          <p:nvPr/>
        </p:nvSpPr>
        <p:spPr>
          <a:xfrm>
            <a:off x="230536" y="297429"/>
            <a:ext cx="7887677" cy="285591"/>
          </a:xfrm>
          <a:prstGeom prst="rect">
            <a:avLst/>
          </a:prstGeom>
        </p:spPr>
        <p:txBody>
          <a:bodyPr vert="horz" wrap="square" lIns="0" tIns="0" rIns="0" bIns="0" rtlCol="0">
            <a:spAutoFit/>
          </a:bodyPr>
          <a:lstStyle>
            <a:defPPr>
              <a:defRPr lang="en-US"/>
            </a:defPPr>
            <a:lvl1pPr>
              <a:lnSpc>
                <a:spcPts val="2315"/>
              </a:lnSpc>
              <a:defRPr sz="1900">
                <a:solidFill>
                  <a:srgbClr val="042D43"/>
                </a:solidFill>
                <a:latin typeface="Arial" panose="020B0604020202020204" pitchFamily="34" charset="0"/>
                <a:cs typeface="Arial" panose="020B0604020202020204" pitchFamily="34" charset="0"/>
              </a:defRPr>
            </a:lvl1pPr>
          </a:lstStyle>
          <a:p>
            <a:r>
              <a:rPr lang="en-US" b="1" dirty="0">
                <a:latin typeface="Avenir Medium" panose="020B0604020202020204" charset="0"/>
                <a:cs typeface="Avenir Medium" panose="020B0604020202020204" charset="0"/>
              </a:rPr>
              <a:t>What is the best thing?</a:t>
            </a:r>
          </a:p>
        </p:txBody>
      </p:sp>
      <p:sp>
        <p:nvSpPr>
          <p:cNvPr id="9" name="Text Placeholder 2">
            <a:extLst>
              <a:ext uri="{FF2B5EF4-FFF2-40B4-BE49-F238E27FC236}">
                <a16:creationId xmlns:a16="http://schemas.microsoft.com/office/drawing/2014/main" id="{2F74867E-B623-4DAC-BFC1-70D502578018}"/>
              </a:ext>
            </a:extLst>
          </p:cNvPr>
          <p:cNvSpPr txBox="1">
            <a:spLocks/>
          </p:cNvSpPr>
          <p:nvPr/>
        </p:nvSpPr>
        <p:spPr>
          <a:xfrm>
            <a:off x="230536" y="1360017"/>
            <a:ext cx="4766332" cy="4560996"/>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t">
            <a:noAutofit/>
          </a:bodyPr>
          <a:lstStyle>
            <a:lvl1pPr marL="457200" marR="0" indent="-457200" algn="l" defTabSz="452602" rtl="0" latinLnBrk="0">
              <a:lnSpc>
                <a:spcPct val="50000"/>
              </a:lnSpc>
              <a:spcBef>
                <a:spcPts val="2600"/>
              </a:spcBef>
              <a:spcAft>
                <a:spcPts val="0"/>
              </a:spcAft>
              <a:buClrTx/>
              <a:buSzPct val="220000"/>
              <a:buFontTx/>
              <a:buBlip>
                <a:blip r:embed="rId5"/>
              </a:buBlip>
              <a:tabLst/>
              <a:defRPr sz="1600" b="0" i="0" u="none" strike="noStrike" cap="none" spc="0" baseline="0">
                <a:ln>
                  <a:noFill/>
                </a:ln>
                <a:solidFill>
                  <a:srgbClr val="0C2F43"/>
                </a:solidFill>
                <a:uFillTx/>
                <a:latin typeface="Avenir Medium"/>
                <a:ea typeface="Avenir Black"/>
                <a:cs typeface="Avenir Medium"/>
                <a:sym typeface="Avenir Black"/>
              </a:defRPr>
            </a:lvl1pPr>
            <a:lvl2pPr marL="994127"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Medium"/>
                <a:ea typeface="Avenir Medium"/>
                <a:cs typeface="Avenir Medium"/>
                <a:sym typeface="Avenir Medium"/>
              </a:defRPr>
            </a:lvl2pPr>
            <a:lvl3pPr marL="1117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3pPr>
            <a:lvl4pPr marL="15621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4pPr>
            <a:lvl5pPr marL="2006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5pPr>
            <a:lvl6pPr marL="2543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988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3432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3877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a:lnSpc>
                <a:spcPct val="100000"/>
              </a:lnSpc>
              <a:spcBef>
                <a:spcPts val="600"/>
              </a:spcBef>
            </a:pPr>
            <a:r>
              <a:rPr lang="en-US" sz="1400" b="1" dirty="0"/>
              <a:t>Purpose – </a:t>
            </a:r>
            <a:r>
              <a:rPr lang="en-US" sz="1400" dirty="0"/>
              <a:t>supportive colleagues, friendly, hardworking, dependable, working as a team</a:t>
            </a:r>
            <a:endParaRPr lang="en-US" sz="1400" b="1" dirty="0"/>
          </a:p>
          <a:p>
            <a:pPr>
              <a:lnSpc>
                <a:spcPct val="100000"/>
              </a:lnSpc>
              <a:spcBef>
                <a:spcPts val="600"/>
              </a:spcBef>
            </a:pPr>
            <a:endParaRPr lang="en-US" sz="1400" b="1" dirty="0"/>
          </a:p>
          <a:p>
            <a:pPr>
              <a:lnSpc>
                <a:spcPct val="100000"/>
              </a:lnSpc>
              <a:spcBef>
                <a:spcPts val="600"/>
              </a:spcBef>
            </a:pPr>
            <a:r>
              <a:rPr lang="en-US" sz="1400" b="1" dirty="0"/>
              <a:t>Serving communities and making a difference </a:t>
            </a:r>
            <a:r>
              <a:rPr lang="en-US" sz="1400" dirty="0"/>
              <a:t>– helping people and communities when they most need it, sense of feeling as if you’re doing something good, meeting different people everyday</a:t>
            </a:r>
          </a:p>
          <a:p>
            <a:pPr marL="0" indent="0">
              <a:lnSpc>
                <a:spcPct val="100000"/>
              </a:lnSpc>
              <a:spcBef>
                <a:spcPts val="600"/>
              </a:spcBef>
              <a:buNone/>
            </a:pPr>
            <a:endParaRPr lang="en-US" sz="1400" dirty="0"/>
          </a:p>
          <a:p>
            <a:pPr>
              <a:lnSpc>
                <a:spcPct val="100000"/>
              </a:lnSpc>
              <a:spcBef>
                <a:spcPts val="600"/>
              </a:spcBef>
            </a:pPr>
            <a:r>
              <a:rPr lang="en-US" sz="1400" b="1" dirty="0"/>
              <a:t>Working as part of a strong and close-knit team</a:t>
            </a:r>
            <a:endParaRPr lang="en-US" sz="1400" dirty="0"/>
          </a:p>
          <a:p>
            <a:pPr>
              <a:lnSpc>
                <a:spcPct val="100000"/>
              </a:lnSpc>
              <a:spcBef>
                <a:spcPts val="600"/>
              </a:spcBef>
            </a:pPr>
            <a:endParaRPr lang="en-US" sz="1400" dirty="0"/>
          </a:p>
          <a:p>
            <a:pPr>
              <a:lnSpc>
                <a:spcPct val="100000"/>
              </a:lnSpc>
              <a:spcBef>
                <a:spcPts val="600"/>
              </a:spcBef>
            </a:pPr>
            <a:r>
              <a:rPr lang="en-US" sz="1400" b="1" dirty="0"/>
              <a:t>Learning and development – </a:t>
            </a:r>
            <a:r>
              <a:rPr lang="en-US" sz="1400" dirty="0"/>
              <a:t>continued learning, opportunities to train and grow</a:t>
            </a:r>
          </a:p>
          <a:p>
            <a:pPr marL="0" indent="0">
              <a:lnSpc>
                <a:spcPct val="100000"/>
              </a:lnSpc>
              <a:spcBef>
                <a:spcPts val="600"/>
              </a:spcBef>
              <a:buNone/>
            </a:pPr>
            <a:endParaRPr lang="en-US" sz="1400" dirty="0"/>
          </a:p>
          <a:p>
            <a:pPr>
              <a:lnSpc>
                <a:spcPct val="100000"/>
              </a:lnSpc>
              <a:spcBef>
                <a:spcPts val="600"/>
              </a:spcBef>
            </a:pPr>
            <a:r>
              <a:rPr lang="en-US" sz="1400" b="1" dirty="0"/>
              <a:t>Job security </a:t>
            </a:r>
            <a:r>
              <a:rPr lang="en-US" sz="1400" dirty="0"/>
              <a:t>– job for life, stability, security during the pandemic</a:t>
            </a:r>
          </a:p>
        </p:txBody>
      </p:sp>
      <p:sp>
        <p:nvSpPr>
          <p:cNvPr id="13" name="object 3">
            <a:extLst>
              <a:ext uri="{FF2B5EF4-FFF2-40B4-BE49-F238E27FC236}">
                <a16:creationId xmlns:a16="http://schemas.microsoft.com/office/drawing/2014/main" id="{ED1CDD6B-301C-4ED7-8DB8-0AA4486104C7}"/>
              </a:ext>
            </a:extLst>
          </p:cNvPr>
          <p:cNvSpPr txBox="1"/>
          <p:nvPr/>
        </p:nvSpPr>
        <p:spPr>
          <a:xfrm>
            <a:off x="6071089" y="292620"/>
            <a:ext cx="4094248" cy="285591"/>
          </a:xfrm>
          <a:prstGeom prst="rect">
            <a:avLst/>
          </a:prstGeom>
        </p:spPr>
        <p:txBody>
          <a:bodyPr vert="horz" wrap="square" lIns="0" tIns="0" rIns="0" bIns="0" rtlCol="0">
            <a:spAutoFit/>
          </a:bodyPr>
          <a:lstStyle/>
          <a:p>
            <a:pPr>
              <a:lnSpc>
                <a:spcPts val="2315"/>
              </a:lnSpc>
            </a:pPr>
            <a:r>
              <a:rPr lang="en-US" sz="1900" b="1" dirty="0">
                <a:solidFill>
                  <a:srgbClr val="042D43"/>
                </a:solidFill>
                <a:latin typeface="Avenir Medium" panose="020B0604020202020204" charset="0"/>
                <a:cs typeface="Avenir Medium" panose="020B0604020202020204" charset="0"/>
              </a:rPr>
              <a:t>What is the one thing to change?</a:t>
            </a:r>
          </a:p>
        </p:txBody>
      </p:sp>
      <p:sp>
        <p:nvSpPr>
          <p:cNvPr id="14" name="Text Placeholder 2">
            <a:extLst>
              <a:ext uri="{FF2B5EF4-FFF2-40B4-BE49-F238E27FC236}">
                <a16:creationId xmlns:a16="http://schemas.microsoft.com/office/drawing/2014/main" id="{5F4073BB-8FED-48F6-89D4-4DC5879BE02B}"/>
              </a:ext>
            </a:extLst>
          </p:cNvPr>
          <p:cNvSpPr txBox="1">
            <a:spLocks/>
          </p:cNvSpPr>
          <p:nvPr/>
        </p:nvSpPr>
        <p:spPr>
          <a:xfrm>
            <a:off x="5585842" y="1203350"/>
            <a:ext cx="4766332" cy="2678329"/>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t">
            <a:noAutofit/>
          </a:bodyPr>
          <a:lstStyle>
            <a:lvl1pPr marL="457200" marR="0" indent="-457200" algn="l" defTabSz="452602" rtl="0" latinLnBrk="0">
              <a:lnSpc>
                <a:spcPct val="50000"/>
              </a:lnSpc>
              <a:spcBef>
                <a:spcPts val="2600"/>
              </a:spcBef>
              <a:spcAft>
                <a:spcPts val="0"/>
              </a:spcAft>
              <a:buClrTx/>
              <a:buSzPct val="220000"/>
              <a:buFontTx/>
              <a:buBlip>
                <a:blip r:embed="rId5"/>
              </a:buBlip>
              <a:tabLst/>
              <a:defRPr sz="1600" b="0" i="0" u="none" strike="noStrike" cap="none" spc="0" baseline="0">
                <a:ln>
                  <a:noFill/>
                </a:ln>
                <a:solidFill>
                  <a:srgbClr val="0C2F43"/>
                </a:solidFill>
                <a:uFillTx/>
                <a:latin typeface="Avenir Medium"/>
                <a:ea typeface="Avenir Black"/>
                <a:cs typeface="Avenir Medium"/>
                <a:sym typeface="Avenir Black"/>
              </a:defRPr>
            </a:lvl1pPr>
            <a:lvl2pPr marL="994127"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Medium"/>
                <a:ea typeface="Avenir Medium"/>
                <a:cs typeface="Avenir Medium"/>
                <a:sym typeface="Avenir Medium"/>
              </a:defRPr>
            </a:lvl2pPr>
            <a:lvl3pPr marL="1117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3pPr>
            <a:lvl4pPr marL="15621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4pPr>
            <a:lvl5pPr marL="2006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5pPr>
            <a:lvl6pPr marL="2543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988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3432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3877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a:lnSpc>
                <a:spcPct val="100000"/>
              </a:lnSpc>
              <a:spcBef>
                <a:spcPts val="600"/>
              </a:spcBef>
            </a:pPr>
            <a:r>
              <a:rPr lang="en-GB" b="1" kern="0" dirty="0">
                <a:cs typeface="Arial" panose="020B0604020202020204" pitchFamily="34" charset="0"/>
              </a:rPr>
              <a:t>Senior management </a:t>
            </a:r>
            <a:r>
              <a:rPr lang="en-GB" kern="0">
                <a:cs typeface="Arial" panose="020B0604020202020204" pitchFamily="34" charset="0"/>
              </a:rPr>
              <a:t>– </a:t>
            </a:r>
            <a:r>
              <a:rPr lang="en-GB" kern="0" smtClean="0">
                <a:cs typeface="Arial" panose="020B0604020202020204" pitchFamily="34" charset="0"/>
              </a:rPr>
              <a:t>even more </a:t>
            </a:r>
            <a:r>
              <a:rPr lang="en-GB" kern="0" dirty="0">
                <a:cs typeface="Arial" panose="020B0604020202020204" pitchFamily="34" charset="0"/>
              </a:rPr>
              <a:t>listening, more involvement in the department they manage, more accessible, transparent in communication</a:t>
            </a:r>
          </a:p>
          <a:p>
            <a:pPr marL="0" indent="0">
              <a:lnSpc>
                <a:spcPct val="100000"/>
              </a:lnSpc>
              <a:spcBef>
                <a:spcPts val="600"/>
              </a:spcBef>
              <a:buNone/>
            </a:pPr>
            <a:endParaRPr lang="en-GB" kern="0" dirty="0">
              <a:cs typeface="Arial" panose="020B0604020202020204" pitchFamily="34" charset="0"/>
            </a:endParaRPr>
          </a:p>
          <a:p>
            <a:pPr>
              <a:lnSpc>
                <a:spcPct val="100000"/>
              </a:lnSpc>
              <a:spcBef>
                <a:spcPts val="600"/>
              </a:spcBef>
            </a:pPr>
            <a:r>
              <a:rPr lang="en-GB" b="1" kern="0" dirty="0">
                <a:cs typeface="Arial" panose="020B0604020202020204" pitchFamily="34" charset="0"/>
              </a:rPr>
              <a:t>Work life balance </a:t>
            </a:r>
            <a:r>
              <a:rPr lang="en-GB" kern="0" dirty="0">
                <a:cs typeface="Arial" panose="020B0604020202020204" pitchFamily="34" charset="0"/>
              </a:rPr>
              <a:t>– more flexibility in hours and location, more options to allow working from home</a:t>
            </a:r>
          </a:p>
          <a:p>
            <a:pPr marL="0" indent="0">
              <a:lnSpc>
                <a:spcPct val="100000"/>
              </a:lnSpc>
              <a:spcBef>
                <a:spcPts val="600"/>
              </a:spcBef>
              <a:buNone/>
            </a:pPr>
            <a:endParaRPr lang="en-GB" kern="0" dirty="0">
              <a:cs typeface="Arial" panose="020B0604020202020204" pitchFamily="34" charset="0"/>
            </a:endParaRPr>
          </a:p>
          <a:p>
            <a:pPr>
              <a:lnSpc>
                <a:spcPct val="100000"/>
              </a:lnSpc>
              <a:spcBef>
                <a:spcPts val="600"/>
              </a:spcBef>
            </a:pPr>
            <a:r>
              <a:rPr lang="en-GB" b="1" kern="0" dirty="0">
                <a:cs typeface="Arial" panose="020B0604020202020204" pitchFamily="34" charset="0"/>
              </a:rPr>
              <a:t>Career progression and development </a:t>
            </a:r>
            <a:r>
              <a:rPr lang="en-GB" kern="0" dirty="0">
                <a:cs typeface="Arial" panose="020B0604020202020204" pitchFamily="34" charset="0"/>
              </a:rPr>
              <a:t>– fair and transparent promotion process, more opportunity for green book, more transparent opportunities</a:t>
            </a:r>
          </a:p>
          <a:p>
            <a:pPr marL="0" indent="0">
              <a:lnSpc>
                <a:spcPct val="100000"/>
              </a:lnSpc>
              <a:spcBef>
                <a:spcPts val="600"/>
              </a:spcBef>
              <a:buNone/>
            </a:pPr>
            <a:endParaRPr lang="en-GB" kern="0" dirty="0">
              <a:cs typeface="Arial" panose="020B0604020202020204" pitchFamily="34" charset="0"/>
            </a:endParaRPr>
          </a:p>
          <a:p>
            <a:pPr>
              <a:lnSpc>
                <a:spcPct val="100000"/>
              </a:lnSpc>
              <a:spcBef>
                <a:spcPts val="600"/>
              </a:spcBef>
            </a:pPr>
            <a:r>
              <a:rPr lang="en-GB" b="1" kern="0" dirty="0">
                <a:cs typeface="Arial" panose="020B0604020202020204" pitchFamily="34" charset="0"/>
              </a:rPr>
              <a:t>Reward and recognition – </a:t>
            </a:r>
            <a:r>
              <a:rPr lang="en-GB" kern="0" dirty="0">
                <a:cs typeface="Arial" panose="020B0604020202020204" pitchFamily="34" charset="0"/>
              </a:rPr>
              <a:t>performance related pay, fair and consistent pay</a:t>
            </a:r>
            <a:endParaRPr kumimoji="0" lang="en-GB" sz="1050" b="0" i="0" u="none" strike="noStrike" kern="0" cap="none" spc="0" normalizeH="0" baseline="0" noProof="0" dirty="0">
              <a:ln>
                <a:noFill/>
              </a:ln>
              <a:effectLst/>
              <a:uLnTx/>
              <a:uFillTx/>
              <a:cs typeface="Arial" panose="020B0604020202020204" pitchFamily="34" charset="0"/>
              <a:sym typeface="Avenir Black"/>
            </a:endParaRPr>
          </a:p>
        </p:txBody>
      </p:sp>
    </p:spTree>
    <p:extLst>
      <p:ext uri="{BB962C8B-B14F-4D97-AF65-F5344CB8AC3E}">
        <p14:creationId xmlns:p14="http://schemas.microsoft.com/office/powerpoint/2010/main" val="3915336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9A607F-0047-49D5-8C87-185D4F87409B}"/>
              </a:ext>
            </a:extLst>
          </p:cNvPr>
          <p:cNvGrpSpPr/>
          <p:nvPr/>
        </p:nvGrpSpPr>
        <p:grpSpPr>
          <a:xfrm>
            <a:off x="0" y="0"/>
            <a:ext cx="10693400" cy="6007100"/>
            <a:chOff x="0" y="0"/>
            <a:chExt cx="10693400" cy="6007100"/>
          </a:xfrm>
        </p:grpSpPr>
        <p:sp>
          <p:nvSpPr>
            <p:cNvPr id="2" name="object 1"/>
            <p:cNvSpPr/>
            <p:nvPr/>
          </p:nvSpPr>
          <p:spPr>
            <a:xfrm>
              <a:off x="0" y="0"/>
              <a:ext cx="10693400" cy="6007100"/>
            </a:xfrm>
            <a:prstGeom prst="rect">
              <a:avLst/>
            </a:prstGeom>
            <a:blipFill>
              <a:blip r:embed="rId2" cstate="print"/>
              <a:stretch>
                <a:fillRect/>
              </a:stretch>
            </a:blipFill>
          </p:spPr>
          <p:txBody>
            <a:bodyPr wrap="square" lIns="0" tIns="0" rIns="0" bIns="0" rtlCol="0">
              <a:spAutoFit/>
            </a:bodyPr>
            <a:lstStyle/>
            <a:p>
              <a:endParaRPr dirty="0"/>
            </a:p>
          </p:txBody>
        </p:sp>
        <p:pic>
          <p:nvPicPr>
            <p:cNvPr id="6" name="Picture 5">
              <a:extLst>
                <a:ext uri="{FF2B5EF4-FFF2-40B4-BE49-F238E27FC236}">
                  <a16:creationId xmlns:a16="http://schemas.microsoft.com/office/drawing/2014/main" id="{C215C36C-2CDE-481B-AFEF-D189CBDDAEF1}"/>
                </a:ext>
              </a:extLst>
            </p:cNvPr>
            <p:cNvPicPr>
              <a:picLocks noChangeAspect="1"/>
            </p:cNvPicPr>
            <p:nvPr/>
          </p:nvPicPr>
          <p:blipFill>
            <a:blip r:embed="rId3"/>
            <a:stretch>
              <a:fillRect/>
            </a:stretch>
          </p:blipFill>
          <p:spPr>
            <a:xfrm>
              <a:off x="234132" y="1275358"/>
              <a:ext cx="4968552" cy="3456384"/>
            </a:xfrm>
            <a:prstGeom prst="rect">
              <a:avLst/>
            </a:prstGeom>
          </p:spPr>
        </p:pic>
        <p:sp>
          <p:nvSpPr>
            <p:cNvPr id="3" name="object 3"/>
            <p:cNvSpPr txBox="1"/>
            <p:nvPr/>
          </p:nvSpPr>
          <p:spPr>
            <a:xfrm>
              <a:off x="90117" y="2787526"/>
              <a:ext cx="4968552" cy="714298"/>
            </a:xfrm>
            <a:prstGeom prst="rect">
              <a:avLst/>
            </a:prstGeom>
          </p:spPr>
          <p:txBody>
            <a:bodyPr vert="horz" wrap="square" lIns="0" tIns="0" rIns="0" bIns="0" rtlCol="0">
              <a:spAutoFit/>
            </a:bodyPr>
            <a:lstStyle/>
            <a:p>
              <a:pPr marL="0" marR="0" algn="ctr">
                <a:lnSpc>
                  <a:spcPts val="2700"/>
                </a:lnSpc>
                <a:spcBef>
                  <a:spcPts val="0"/>
                </a:spcBef>
                <a:spcAft>
                  <a:spcPts val="0"/>
                </a:spcAft>
              </a:pPr>
              <a:r>
                <a:rPr lang="en-US" sz="3200" dirty="0">
                  <a:solidFill>
                    <a:schemeClr val="bg1"/>
                  </a:solidFill>
                  <a:latin typeface="Avenir Heavy"/>
                  <a:cs typeface="Arial" panose="020B0604020202020204" pitchFamily="34" charset="0"/>
                </a:rPr>
                <a:t>Recommended focus areas and next  steps</a:t>
              </a:r>
              <a:endParaRPr sz="2200" dirty="0">
                <a:solidFill>
                  <a:schemeClr val="bg1"/>
                </a:solidFill>
                <a:latin typeface="Avenir Heavy"/>
                <a:cs typeface="Arial" panose="020B0604020202020204" pitchFamily="34" charset="0"/>
              </a:endParaRPr>
            </a:p>
          </p:txBody>
        </p:sp>
      </p:grpSp>
    </p:spTree>
    <p:extLst>
      <p:ext uri="{BB962C8B-B14F-4D97-AF65-F5344CB8AC3E}">
        <p14:creationId xmlns:p14="http://schemas.microsoft.com/office/powerpoint/2010/main" val="513752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B97A-9078-416B-8A40-0BBEDEF5519B}"/>
              </a:ext>
            </a:extLst>
          </p:cNvPr>
          <p:cNvSpPr>
            <a:spLocks noGrp="1"/>
          </p:cNvSpPr>
          <p:nvPr>
            <p:ph type="title"/>
          </p:nvPr>
        </p:nvSpPr>
        <p:spPr/>
        <p:txBody>
          <a:bodyPr/>
          <a:lstStyle/>
          <a:p>
            <a:r>
              <a:rPr lang="en-GB" b="1" dirty="0">
                <a:latin typeface="Avenir Medium" panose="020B0604020202020204" charset="0"/>
                <a:cs typeface="Avenir Medium" panose="020B0604020202020204" charset="0"/>
              </a:rPr>
              <a:t>Celebrate – where to begin! </a:t>
            </a:r>
          </a:p>
        </p:txBody>
      </p:sp>
      <p:sp>
        <p:nvSpPr>
          <p:cNvPr id="4" name="Text Placeholder 2">
            <a:extLst>
              <a:ext uri="{FF2B5EF4-FFF2-40B4-BE49-F238E27FC236}">
                <a16:creationId xmlns:a16="http://schemas.microsoft.com/office/drawing/2014/main" id="{CE54B317-1D45-4D24-8DB0-25CC9D178F46}"/>
              </a:ext>
            </a:extLst>
          </p:cNvPr>
          <p:cNvSpPr txBox="1">
            <a:spLocks/>
          </p:cNvSpPr>
          <p:nvPr/>
        </p:nvSpPr>
        <p:spPr>
          <a:xfrm>
            <a:off x="291495" y="1131342"/>
            <a:ext cx="10078374" cy="3744416"/>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t">
            <a:normAutofit lnSpcReduction="10000"/>
          </a:bodyPr>
          <a:lstStyle>
            <a:lvl1pPr marL="457200" marR="0" indent="-457200" algn="l" defTabSz="452602" rtl="0" latinLnBrk="0">
              <a:lnSpc>
                <a:spcPct val="50000"/>
              </a:lnSpc>
              <a:spcBef>
                <a:spcPts val="2600"/>
              </a:spcBef>
              <a:spcAft>
                <a:spcPts val="0"/>
              </a:spcAft>
              <a:buClrTx/>
              <a:buSzPct val="220000"/>
              <a:buFontTx/>
              <a:buBlip>
                <a:blip r:embed="rId2"/>
              </a:buBlip>
              <a:tabLst/>
              <a:defRPr sz="1600" b="0" i="0" u="none" strike="noStrike" cap="none" spc="0" baseline="0">
                <a:ln>
                  <a:noFill/>
                </a:ln>
                <a:solidFill>
                  <a:srgbClr val="0C2F43"/>
                </a:solidFill>
                <a:uFillTx/>
                <a:latin typeface="Avenir Medium"/>
                <a:ea typeface="Avenir Black"/>
                <a:cs typeface="Avenir Medium"/>
                <a:sym typeface="Avenir Black"/>
              </a:defRPr>
            </a:lvl1pPr>
            <a:lvl2pPr marL="994127"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Medium"/>
                <a:ea typeface="Avenir Medium"/>
                <a:cs typeface="Avenir Medium"/>
                <a:sym typeface="Avenir Medium"/>
              </a:defRPr>
            </a:lvl2pPr>
            <a:lvl3pPr marL="1117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3pPr>
            <a:lvl4pPr marL="15621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4pPr>
            <a:lvl5pPr marL="2006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5pPr>
            <a:lvl6pPr marL="2543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988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3432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3877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a:lnSpc>
                <a:spcPct val="120000"/>
              </a:lnSpc>
              <a:spcBef>
                <a:spcPts val="600"/>
              </a:spcBef>
              <a:spcAft>
                <a:spcPts val="600"/>
              </a:spcAft>
            </a:pPr>
            <a:r>
              <a:rPr lang="en-GB" dirty="0">
                <a:latin typeface="Arial" panose="020B0604020202020204" pitchFamily="34" charset="0"/>
                <a:ea typeface="+mn-ea"/>
                <a:cs typeface="Arial" panose="020B0604020202020204" pitchFamily="34" charset="0"/>
              </a:rPr>
              <a:t>A 88% engagement score surpasses the external benchmark and the 2018 score by over 10% point. Taking you within the Top Quartile benchmark. Next year benchmark comparator – Top Quartile? </a:t>
            </a:r>
          </a:p>
          <a:p>
            <a:pPr>
              <a:lnSpc>
                <a:spcPct val="120000"/>
              </a:lnSpc>
              <a:spcBef>
                <a:spcPts val="600"/>
              </a:spcBef>
              <a:spcAft>
                <a:spcPts val="600"/>
              </a:spcAft>
            </a:pPr>
            <a:r>
              <a:rPr lang="en-GB" dirty="0">
                <a:latin typeface="Arial" panose="020B0604020202020204" pitchFamily="34" charset="0"/>
                <a:cs typeface="Arial" panose="020B0604020202020204" pitchFamily="34" charset="0"/>
              </a:rPr>
              <a:t>Encouraging to see response rate grow by 5 points and even more encouraging to see 211 take part who didn’t do so last time. A number of those also reporting a positive impact they have seen since the last survey</a:t>
            </a:r>
            <a:endParaRPr lang="en-GB" dirty="0">
              <a:latin typeface="Arial" panose="020B0604020202020204" pitchFamily="34" charset="0"/>
              <a:ea typeface="+mn-ea"/>
              <a:cs typeface="Arial" panose="020B0604020202020204" pitchFamily="34" charset="0"/>
            </a:endParaRPr>
          </a:p>
          <a:p>
            <a:pPr>
              <a:lnSpc>
                <a:spcPct val="120000"/>
              </a:lnSpc>
              <a:spcBef>
                <a:spcPts val="600"/>
              </a:spcBef>
              <a:spcAft>
                <a:spcPts val="600"/>
              </a:spcAft>
            </a:pPr>
            <a:r>
              <a:rPr lang="en-GB" dirty="0">
                <a:latin typeface="Arial" panose="020B0604020202020204" pitchFamily="34" charset="0"/>
                <a:ea typeface="+mn-ea"/>
                <a:cs typeface="Arial" panose="020B0604020202020204" pitchFamily="34" charset="0"/>
              </a:rPr>
              <a:t>No questions have declined since </a:t>
            </a:r>
            <a:r>
              <a:rPr lang="en-GB" dirty="0" smtClean="0">
                <a:latin typeface="Arial" panose="020B0604020202020204" pitchFamily="34" charset="0"/>
                <a:ea typeface="+mn-ea"/>
                <a:cs typeface="Arial" panose="020B0604020202020204" pitchFamily="34" charset="0"/>
              </a:rPr>
              <a:t>2018 </a:t>
            </a:r>
            <a:r>
              <a:rPr lang="en-GB" dirty="0">
                <a:latin typeface="Arial" panose="020B0604020202020204" pitchFamily="34" charset="0"/>
                <a:ea typeface="+mn-ea"/>
                <a:cs typeface="Arial" panose="020B0604020202020204" pitchFamily="34" charset="0"/>
              </a:rPr>
              <a:t>and hardly any notably lower than the external benchmark</a:t>
            </a:r>
          </a:p>
          <a:p>
            <a:pPr>
              <a:lnSpc>
                <a:spcPct val="120000"/>
              </a:lnSpc>
              <a:spcBef>
                <a:spcPts val="600"/>
              </a:spcBef>
              <a:spcAft>
                <a:spcPts val="600"/>
              </a:spcAft>
            </a:pPr>
            <a:r>
              <a:rPr lang="en-GB" dirty="0">
                <a:latin typeface="Arial" panose="020B0604020202020204" pitchFamily="34" charset="0"/>
                <a:ea typeface="+mn-ea"/>
                <a:cs typeface="Arial" panose="020B0604020202020204" pitchFamily="34" charset="0"/>
              </a:rPr>
              <a:t>Areas particularly addressed last year (</a:t>
            </a:r>
            <a:r>
              <a:rPr lang="en-GB" b="1" dirty="0">
                <a:latin typeface="Arial" panose="020B0604020202020204" pitchFamily="34" charset="0"/>
                <a:ea typeface="+mn-ea"/>
                <a:cs typeface="Arial" panose="020B0604020202020204" pitchFamily="34" charset="0"/>
              </a:rPr>
              <a:t>change management, cross service collaboration, communication</a:t>
            </a:r>
            <a:r>
              <a:rPr lang="en-GB" dirty="0">
                <a:latin typeface="Arial" panose="020B0604020202020204" pitchFamily="34" charset="0"/>
                <a:ea typeface="+mn-ea"/>
                <a:cs typeface="Arial" panose="020B0604020202020204" pitchFamily="34" charset="0"/>
              </a:rPr>
              <a:t>) have shown big improvements. Importantly, people felt this is not just down to the pandemic</a:t>
            </a:r>
          </a:p>
          <a:p>
            <a:pPr>
              <a:lnSpc>
                <a:spcPct val="120000"/>
              </a:lnSpc>
              <a:spcBef>
                <a:spcPts val="600"/>
              </a:spcBef>
              <a:spcAft>
                <a:spcPts val="600"/>
              </a:spcAft>
            </a:pPr>
            <a:r>
              <a:rPr lang="en-GB" dirty="0">
                <a:latin typeface="Arial" panose="020B0604020202020204" pitchFamily="34" charset="0"/>
                <a:ea typeface="+mn-ea"/>
                <a:cs typeface="Arial" panose="020B0604020202020204" pitchFamily="34" charset="0"/>
              </a:rPr>
              <a:t>90% and over feel MFRA are doing a good job in maintaining the service is provides during the pandemic and keeping staff informed and communicated to</a:t>
            </a:r>
          </a:p>
          <a:p>
            <a:pPr>
              <a:lnSpc>
                <a:spcPct val="120000"/>
              </a:lnSpc>
              <a:spcBef>
                <a:spcPts val="600"/>
              </a:spcBef>
              <a:spcAft>
                <a:spcPts val="600"/>
              </a:spcAft>
            </a:pPr>
            <a:endParaRPr lang="en-GB" dirty="0">
              <a:latin typeface="Arial" panose="020B0604020202020204" pitchFamily="34" charset="0"/>
              <a:ea typeface="+mn-ea"/>
              <a:cs typeface="Arial" panose="020B0604020202020204" pitchFamily="34" charset="0"/>
            </a:endParaRPr>
          </a:p>
          <a:p>
            <a:pPr>
              <a:lnSpc>
                <a:spcPct val="100000"/>
              </a:lnSpc>
              <a:spcBef>
                <a:spcPts val="1401"/>
              </a:spcBef>
            </a:pP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5882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B97A-9078-416B-8A40-0BBEDEF5519B}"/>
              </a:ext>
            </a:extLst>
          </p:cNvPr>
          <p:cNvSpPr>
            <a:spLocks noGrp="1"/>
          </p:cNvSpPr>
          <p:nvPr>
            <p:ph type="title"/>
          </p:nvPr>
        </p:nvSpPr>
        <p:spPr/>
        <p:txBody>
          <a:bodyPr/>
          <a:lstStyle/>
          <a:p>
            <a:r>
              <a:rPr lang="en-GB" b="1" dirty="0">
                <a:latin typeface="Avenir Medium" panose="020B0604020202020204" charset="0"/>
              </a:rPr>
              <a:t>Three focus areas</a:t>
            </a:r>
          </a:p>
        </p:txBody>
      </p:sp>
      <p:sp>
        <p:nvSpPr>
          <p:cNvPr id="4" name="Text Placeholder 2">
            <a:extLst>
              <a:ext uri="{FF2B5EF4-FFF2-40B4-BE49-F238E27FC236}">
                <a16:creationId xmlns:a16="http://schemas.microsoft.com/office/drawing/2014/main" id="{CE54B317-1D45-4D24-8DB0-25CC9D178F46}"/>
              </a:ext>
            </a:extLst>
          </p:cNvPr>
          <p:cNvSpPr txBox="1">
            <a:spLocks/>
          </p:cNvSpPr>
          <p:nvPr/>
        </p:nvSpPr>
        <p:spPr>
          <a:xfrm>
            <a:off x="290538" y="2211462"/>
            <a:ext cx="10239782" cy="2448272"/>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t">
            <a:normAutofit fontScale="85000" lnSpcReduction="20000"/>
          </a:bodyPr>
          <a:lstStyle>
            <a:lvl1pPr marL="457200" marR="0" indent="-457200" algn="l" defTabSz="452602" rtl="0" latinLnBrk="0">
              <a:lnSpc>
                <a:spcPct val="50000"/>
              </a:lnSpc>
              <a:spcBef>
                <a:spcPts val="2600"/>
              </a:spcBef>
              <a:spcAft>
                <a:spcPts val="0"/>
              </a:spcAft>
              <a:buClrTx/>
              <a:buSzPct val="220000"/>
              <a:buFontTx/>
              <a:buBlip>
                <a:blip r:embed="rId3"/>
              </a:buBlip>
              <a:tabLst/>
              <a:defRPr sz="1600" b="0" i="0" u="none" strike="noStrike" cap="none" spc="0" baseline="0">
                <a:ln>
                  <a:noFill/>
                </a:ln>
                <a:solidFill>
                  <a:srgbClr val="0C2F43"/>
                </a:solidFill>
                <a:uFillTx/>
                <a:latin typeface="Avenir Medium"/>
                <a:ea typeface="Avenir Black"/>
                <a:cs typeface="Avenir Medium"/>
                <a:sym typeface="Avenir Black"/>
              </a:defRPr>
            </a:lvl1pPr>
            <a:lvl2pPr marL="994127"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Medium"/>
                <a:ea typeface="Avenir Medium"/>
                <a:cs typeface="Avenir Medium"/>
                <a:sym typeface="Avenir Medium"/>
              </a:defRPr>
            </a:lvl2pPr>
            <a:lvl3pPr marL="1117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3pPr>
            <a:lvl4pPr marL="15621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4pPr>
            <a:lvl5pPr marL="2006600" marR="0" indent="-228600" algn="l" defTabSz="452602" rtl="0" latinLnBrk="0">
              <a:lnSpc>
                <a:spcPct val="50000"/>
              </a:lnSpc>
              <a:spcBef>
                <a:spcPts val="2600"/>
              </a:spcBef>
              <a:spcAft>
                <a:spcPts val="0"/>
              </a:spcAft>
              <a:buClr>
                <a:srgbClr val="EA6524"/>
              </a:buClr>
              <a:buSzPct val="100000"/>
              <a:buFontTx/>
              <a:buChar char="•"/>
              <a:tabLst/>
              <a:defRPr sz="1600" b="0" i="0" u="none" strike="noStrike" cap="none" spc="0" baseline="0">
                <a:ln>
                  <a:noFill/>
                </a:ln>
                <a:solidFill>
                  <a:srgbClr val="0C2F43"/>
                </a:solidFill>
                <a:uFillTx/>
                <a:latin typeface="Avenir Book"/>
                <a:ea typeface="Avenir Book"/>
                <a:cs typeface="Avenir Book"/>
                <a:sym typeface="Avenir Book"/>
              </a:defRPr>
            </a:lvl5pPr>
            <a:lvl6pPr marL="2543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988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34325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3877027" marR="0" indent="-321027" algn="l" defTabSz="452602" rtl="0" latinLnBrk="0">
              <a:lnSpc>
                <a:spcPct val="100000"/>
              </a:lnSpc>
              <a:spcBef>
                <a:spcPts val="32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a:lstStyle>
          <a:p>
            <a:pPr>
              <a:lnSpc>
                <a:spcPct val="120000"/>
              </a:lnSpc>
              <a:spcBef>
                <a:spcPts val="1200"/>
              </a:spcBef>
              <a:spcAft>
                <a:spcPts val="1200"/>
              </a:spcAft>
              <a:buFont typeface="+mj-lt"/>
              <a:buAutoNum type="arabicPeriod"/>
            </a:pPr>
            <a:r>
              <a:rPr lang="en-GB" sz="1900" b="1" dirty="0">
                <a:latin typeface="Arial" panose="020B0604020202020204" pitchFamily="34" charset="0"/>
                <a:cs typeface="Arial" panose="020B0604020202020204" pitchFamily="34" charset="0"/>
              </a:rPr>
              <a:t>Leverage your strengths </a:t>
            </a:r>
          </a:p>
          <a:p>
            <a:pPr>
              <a:lnSpc>
                <a:spcPct val="120000"/>
              </a:lnSpc>
              <a:spcBef>
                <a:spcPts val="1200"/>
              </a:spcBef>
              <a:spcAft>
                <a:spcPts val="1200"/>
              </a:spcAft>
              <a:buFont typeface="+mj-lt"/>
              <a:buAutoNum type="arabicPeriod"/>
            </a:pPr>
            <a:endParaRPr lang="en-GB" sz="1900" b="1" dirty="0">
              <a:latin typeface="Arial" panose="020B0604020202020204" pitchFamily="34" charset="0"/>
              <a:cs typeface="Arial" panose="020B0604020202020204" pitchFamily="34" charset="0"/>
            </a:endParaRPr>
          </a:p>
          <a:p>
            <a:pPr>
              <a:lnSpc>
                <a:spcPct val="120000"/>
              </a:lnSpc>
              <a:spcBef>
                <a:spcPts val="1200"/>
              </a:spcBef>
              <a:spcAft>
                <a:spcPts val="1200"/>
              </a:spcAft>
              <a:buFont typeface="+mj-lt"/>
              <a:buAutoNum type="arabicPeriod"/>
            </a:pPr>
            <a:r>
              <a:rPr lang="en-GB" sz="1900" b="1" dirty="0">
                <a:latin typeface="Arial" panose="020B0604020202020204" pitchFamily="34" charset="0"/>
                <a:cs typeface="Arial" panose="020B0604020202020204" pitchFamily="34" charset="0"/>
              </a:rPr>
              <a:t>Continue to strengthen staff-management connection</a:t>
            </a:r>
          </a:p>
          <a:p>
            <a:pPr>
              <a:lnSpc>
                <a:spcPct val="120000"/>
              </a:lnSpc>
              <a:spcBef>
                <a:spcPts val="1200"/>
              </a:spcBef>
              <a:spcAft>
                <a:spcPts val="1200"/>
              </a:spcAft>
              <a:buFont typeface="+mj-lt"/>
              <a:buAutoNum type="arabicPeriod"/>
            </a:pPr>
            <a:endParaRPr lang="en-GB" sz="1900" b="1" dirty="0">
              <a:latin typeface="Arial" panose="020B0604020202020204" pitchFamily="34" charset="0"/>
              <a:cs typeface="Arial" panose="020B0604020202020204" pitchFamily="34" charset="0"/>
            </a:endParaRPr>
          </a:p>
          <a:p>
            <a:pPr>
              <a:lnSpc>
                <a:spcPct val="120000"/>
              </a:lnSpc>
              <a:spcBef>
                <a:spcPts val="1200"/>
              </a:spcBef>
              <a:spcAft>
                <a:spcPts val="1200"/>
              </a:spcAft>
              <a:buFont typeface="+mj-lt"/>
              <a:buAutoNum type="arabicPeriod"/>
            </a:pPr>
            <a:r>
              <a:rPr lang="en-GB" sz="1900" b="1" dirty="0">
                <a:latin typeface="Arial" panose="020B0604020202020204" pitchFamily="34" charset="0"/>
                <a:cs typeface="Arial" panose="020B0604020202020204" pitchFamily="34" charset="0"/>
              </a:rPr>
              <a:t>Localised actions</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8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0EBB9094-5411-464A-968B-B2E3D04C2CD6}"/>
              </a:ext>
            </a:extLst>
          </p:cNvPr>
          <p:cNvSpPr txBox="1"/>
          <p:nvPr/>
        </p:nvSpPr>
        <p:spPr>
          <a:xfrm>
            <a:off x="2158945" y="2811702"/>
            <a:ext cx="6375509" cy="383695"/>
          </a:xfrm>
          <a:prstGeom prst="rect">
            <a:avLst/>
          </a:prstGeom>
        </p:spPr>
        <p:txBody>
          <a:bodyPr vert="horz" wrap="square" lIns="0" tIns="0" rIns="0" bIns="0" rtlCol="0">
            <a:spAutoFit/>
          </a:bodyPr>
          <a:lstStyle>
            <a:defPPr>
              <a:defRPr lang="en-US"/>
            </a:defPPr>
            <a:lvl1pPr>
              <a:lnSpc>
                <a:spcPts val="2315"/>
              </a:lnSpc>
              <a:defRPr sz="1900">
                <a:solidFill>
                  <a:srgbClr val="042D43"/>
                </a:solidFill>
                <a:latin typeface="Arial" panose="020B0604020202020204" pitchFamily="34" charset="0"/>
                <a:cs typeface="Arial" panose="020B0604020202020204" pitchFamily="34" charset="0"/>
              </a:defRPr>
            </a:lvl1pPr>
          </a:lstStyle>
          <a:p>
            <a:r>
              <a:rPr lang="en-US" sz="4800" b="1" dirty="0">
                <a:latin typeface="Avenir Medium" panose="020B0604020202020204" charset="0"/>
                <a:cs typeface="Avenir Medium" panose="020B0604020202020204" charset="0"/>
              </a:rPr>
              <a:t>Thank you and questions</a:t>
            </a:r>
            <a:endParaRPr sz="4800" b="1" dirty="0">
              <a:latin typeface="Avenir Medium" panose="020B0604020202020204" charset="0"/>
              <a:cs typeface="Avenir Medium" panose="020B0604020202020204" charset="0"/>
            </a:endParaRPr>
          </a:p>
        </p:txBody>
      </p:sp>
      <p:pic>
        <p:nvPicPr>
          <p:cNvPr id="28" name="Picture 27">
            <a:extLst>
              <a:ext uri="{FF2B5EF4-FFF2-40B4-BE49-F238E27FC236}">
                <a16:creationId xmlns:a16="http://schemas.microsoft.com/office/drawing/2014/main" id="{E2E3C4CB-AA29-4D94-9E5E-1F797185FF23}"/>
              </a:ext>
            </a:extLst>
          </p:cNvPr>
          <p:cNvPicPr>
            <a:picLocks noChangeAspect="1"/>
          </p:cNvPicPr>
          <p:nvPr/>
        </p:nvPicPr>
        <p:blipFill>
          <a:blip r:embed="rId3"/>
          <a:stretch>
            <a:fillRect/>
          </a:stretch>
        </p:blipFill>
        <p:spPr>
          <a:xfrm>
            <a:off x="10160000" y="58232"/>
            <a:ext cx="533400" cy="609600"/>
          </a:xfrm>
          <a:prstGeom prst="rect">
            <a:avLst/>
          </a:prstGeom>
        </p:spPr>
      </p:pic>
    </p:spTree>
    <p:extLst>
      <p:ext uri="{BB962C8B-B14F-4D97-AF65-F5344CB8AC3E}">
        <p14:creationId xmlns:p14="http://schemas.microsoft.com/office/powerpoint/2010/main" val="2896745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7308-49F2-9443-8C36-E32F1093B549}"/>
              </a:ext>
            </a:extLst>
          </p:cNvPr>
          <p:cNvSpPr>
            <a:spLocks noGrp="1"/>
          </p:cNvSpPr>
          <p:nvPr>
            <p:ph type="title"/>
          </p:nvPr>
        </p:nvSpPr>
        <p:spPr>
          <a:xfrm>
            <a:off x="671242" y="578593"/>
            <a:ext cx="9421214" cy="315333"/>
          </a:xfrm>
        </p:spPr>
        <p:txBody>
          <a:bodyPr/>
          <a:lstStyle/>
          <a:p>
            <a:r>
              <a:rPr lang="en-US" sz="2277" b="1" dirty="0">
                <a:solidFill>
                  <a:srgbClr val="112E43"/>
                </a:solidFill>
                <a:latin typeface="Arial" panose="020B0604020202020204" pitchFamily="34" charset="0"/>
                <a:cs typeface="Arial" panose="020B0604020202020204" pitchFamily="34" charset="0"/>
              </a:rPr>
              <a:t>Our experience includes working with….</a:t>
            </a:r>
          </a:p>
        </p:txBody>
      </p:sp>
      <p:pic>
        <p:nvPicPr>
          <p:cNvPr id="55" name="Picture 54">
            <a:extLst>
              <a:ext uri="{FF2B5EF4-FFF2-40B4-BE49-F238E27FC236}">
                <a16:creationId xmlns:a16="http://schemas.microsoft.com/office/drawing/2014/main" id="{33E4E225-F349-4466-B6F9-2AE5AFB6522E}"/>
              </a:ext>
            </a:extLst>
          </p:cNvPr>
          <p:cNvPicPr>
            <a:picLocks noChangeAspect="1"/>
          </p:cNvPicPr>
          <p:nvPr/>
        </p:nvPicPr>
        <p:blipFill>
          <a:blip r:embed="rId2"/>
          <a:stretch>
            <a:fillRect/>
          </a:stretch>
        </p:blipFill>
        <p:spPr>
          <a:xfrm>
            <a:off x="8957333" y="1296397"/>
            <a:ext cx="1132973" cy="1231103"/>
          </a:xfrm>
          <a:prstGeom prst="rect">
            <a:avLst/>
          </a:prstGeom>
        </p:spPr>
      </p:pic>
      <p:pic>
        <p:nvPicPr>
          <p:cNvPr id="59" name="deepmind-logo.jpg" descr="deepmind-logo.jpg">
            <a:extLst>
              <a:ext uri="{FF2B5EF4-FFF2-40B4-BE49-F238E27FC236}">
                <a16:creationId xmlns:a16="http://schemas.microsoft.com/office/drawing/2014/main" id="{D8145901-1080-402E-A256-C78B6023792C}"/>
              </a:ext>
            </a:extLst>
          </p:cNvPr>
          <p:cNvPicPr>
            <a:picLocks noChangeAspect="1"/>
          </p:cNvPicPr>
          <p:nvPr/>
        </p:nvPicPr>
        <p:blipFill>
          <a:blip r:embed="rId3"/>
          <a:stretch>
            <a:fillRect/>
          </a:stretch>
        </p:blipFill>
        <p:spPr>
          <a:xfrm>
            <a:off x="2580778" y="2761701"/>
            <a:ext cx="935767" cy="467884"/>
          </a:xfrm>
          <a:prstGeom prst="rect">
            <a:avLst/>
          </a:prstGeom>
          <a:ln w="3175">
            <a:miter lim="400000"/>
          </a:ln>
        </p:spPr>
      </p:pic>
      <p:sp>
        <p:nvSpPr>
          <p:cNvPr id="60" name="AutoShape 2" descr="Image result for virgin management limited">
            <a:extLst>
              <a:ext uri="{FF2B5EF4-FFF2-40B4-BE49-F238E27FC236}">
                <a16:creationId xmlns:a16="http://schemas.microsoft.com/office/drawing/2014/main" id="{D25276CF-3ABA-403B-B8D9-0D370E91B7B9}"/>
              </a:ext>
            </a:extLst>
          </p:cNvPr>
          <p:cNvSpPr>
            <a:spLocks noChangeAspect="1" noChangeArrowheads="1"/>
          </p:cNvSpPr>
          <p:nvPr/>
        </p:nvSpPr>
        <p:spPr bwMode="auto">
          <a:xfrm>
            <a:off x="5040479" y="3023418"/>
            <a:ext cx="301562" cy="3015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3672" tIns="31836" rIns="63672" bIns="31836" numCol="1" anchor="t" anchorCtr="0" compatLnSpc="1">
            <a:prstTxWarp prst="textNoShape">
              <a:avLst/>
            </a:prstTxWarp>
          </a:bodyPr>
          <a:lstStyle/>
          <a:p>
            <a:endParaRPr lang="en-GB" sz="1253" dirty="0"/>
          </a:p>
        </p:txBody>
      </p:sp>
      <p:pic>
        <p:nvPicPr>
          <p:cNvPr id="61" name="Picture 60">
            <a:extLst>
              <a:ext uri="{FF2B5EF4-FFF2-40B4-BE49-F238E27FC236}">
                <a16:creationId xmlns:a16="http://schemas.microsoft.com/office/drawing/2014/main" id="{4C988857-7E1A-4AF9-96EE-905098EA7B37}"/>
              </a:ext>
            </a:extLst>
          </p:cNvPr>
          <p:cNvPicPr>
            <a:picLocks noChangeAspect="1"/>
          </p:cNvPicPr>
          <p:nvPr/>
        </p:nvPicPr>
        <p:blipFill>
          <a:blip r:embed="rId4"/>
          <a:stretch>
            <a:fillRect/>
          </a:stretch>
        </p:blipFill>
        <p:spPr>
          <a:xfrm>
            <a:off x="8330044" y="4695310"/>
            <a:ext cx="1690610" cy="406042"/>
          </a:xfrm>
          <a:prstGeom prst="rect">
            <a:avLst/>
          </a:prstGeom>
        </p:spPr>
      </p:pic>
      <p:pic>
        <p:nvPicPr>
          <p:cNvPr id="62" name="Picture 61">
            <a:extLst>
              <a:ext uri="{FF2B5EF4-FFF2-40B4-BE49-F238E27FC236}">
                <a16:creationId xmlns:a16="http://schemas.microsoft.com/office/drawing/2014/main" id="{59E80D3B-5C6C-4D68-A9E0-B63896B6B4FB}"/>
              </a:ext>
            </a:extLst>
          </p:cNvPr>
          <p:cNvPicPr>
            <a:picLocks noChangeAspect="1"/>
          </p:cNvPicPr>
          <p:nvPr/>
        </p:nvPicPr>
        <p:blipFill>
          <a:blip r:embed="rId5"/>
          <a:stretch>
            <a:fillRect/>
          </a:stretch>
        </p:blipFill>
        <p:spPr>
          <a:xfrm>
            <a:off x="928809" y="4650033"/>
            <a:ext cx="1174853" cy="405971"/>
          </a:xfrm>
          <a:prstGeom prst="rect">
            <a:avLst/>
          </a:prstGeom>
        </p:spPr>
      </p:pic>
      <p:pic>
        <p:nvPicPr>
          <p:cNvPr id="63" name="Picture 2" descr="Related image">
            <a:extLst>
              <a:ext uri="{FF2B5EF4-FFF2-40B4-BE49-F238E27FC236}">
                <a16:creationId xmlns:a16="http://schemas.microsoft.com/office/drawing/2014/main" id="{B35E7D6E-5D4A-483C-A745-94E6BEF7DE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6560" y="3626080"/>
            <a:ext cx="1410239" cy="60614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3C2B9678-80B8-45DF-8F66-18578B4C88B8}"/>
              </a:ext>
            </a:extLst>
          </p:cNvPr>
          <p:cNvPicPr>
            <a:picLocks noChangeAspect="1"/>
          </p:cNvPicPr>
          <p:nvPr/>
        </p:nvPicPr>
        <p:blipFill>
          <a:blip r:embed="rId7"/>
          <a:stretch>
            <a:fillRect/>
          </a:stretch>
        </p:blipFill>
        <p:spPr>
          <a:xfrm>
            <a:off x="6314656" y="2552846"/>
            <a:ext cx="1466267" cy="676739"/>
          </a:xfrm>
          <a:prstGeom prst="rect">
            <a:avLst/>
          </a:prstGeom>
        </p:spPr>
      </p:pic>
      <p:pic>
        <p:nvPicPr>
          <p:cNvPr id="65" name="Picture 64">
            <a:extLst>
              <a:ext uri="{FF2B5EF4-FFF2-40B4-BE49-F238E27FC236}">
                <a16:creationId xmlns:a16="http://schemas.microsoft.com/office/drawing/2014/main" id="{08508694-94EA-48E7-B282-2C18B937E679}"/>
              </a:ext>
            </a:extLst>
          </p:cNvPr>
          <p:cNvPicPr>
            <a:picLocks noChangeAspect="1"/>
          </p:cNvPicPr>
          <p:nvPr/>
        </p:nvPicPr>
        <p:blipFill>
          <a:blip r:embed="rId8"/>
          <a:stretch>
            <a:fillRect/>
          </a:stretch>
        </p:blipFill>
        <p:spPr>
          <a:xfrm>
            <a:off x="8584313" y="3651989"/>
            <a:ext cx="1226603" cy="870493"/>
          </a:xfrm>
          <a:prstGeom prst="rect">
            <a:avLst/>
          </a:prstGeom>
        </p:spPr>
      </p:pic>
      <p:pic>
        <p:nvPicPr>
          <p:cNvPr id="66" name="Picture 65">
            <a:extLst>
              <a:ext uri="{FF2B5EF4-FFF2-40B4-BE49-F238E27FC236}">
                <a16:creationId xmlns:a16="http://schemas.microsoft.com/office/drawing/2014/main" id="{02CD4977-7C53-4E00-8DD2-0514EDB76011}"/>
              </a:ext>
            </a:extLst>
          </p:cNvPr>
          <p:cNvPicPr>
            <a:picLocks noChangeAspect="1"/>
          </p:cNvPicPr>
          <p:nvPr/>
        </p:nvPicPr>
        <p:blipFill>
          <a:blip r:embed="rId9"/>
          <a:stretch>
            <a:fillRect/>
          </a:stretch>
        </p:blipFill>
        <p:spPr>
          <a:xfrm>
            <a:off x="3733968" y="1778847"/>
            <a:ext cx="1318339" cy="483273"/>
          </a:xfrm>
          <a:prstGeom prst="rect">
            <a:avLst/>
          </a:prstGeom>
        </p:spPr>
      </p:pic>
      <p:pic>
        <p:nvPicPr>
          <p:cNvPr id="67" name="Picture 66">
            <a:extLst>
              <a:ext uri="{FF2B5EF4-FFF2-40B4-BE49-F238E27FC236}">
                <a16:creationId xmlns:a16="http://schemas.microsoft.com/office/drawing/2014/main" id="{DE1CC0D3-0562-4CCB-AC7F-56A379C06F4C}"/>
              </a:ext>
            </a:extLst>
          </p:cNvPr>
          <p:cNvPicPr>
            <a:picLocks noChangeAspect="1"/>
          </p:cNvPicPr>
          <p:nvPr/>
        </p:nvPicPr>
        <p:blipFill>
          <a:blip r:embed="rId10"/>
          <a:stretch>
            <a:fillRect/>
          </a:stretch>
        </p:blipFill>
        <p:spPr>
          <a:xfrm>
            <a:off x="2746162" y="4663640"/>
            <a:ext cx="1338126" cy="768813"/>
          </a:xfrm>
          <a:prstGeom prst="rect">
            <a:avLst/>
          </a:prstGeom>
        </p:spPr>
      </p:pic>
      <p:pic>
        <p:nvPicPr>
          <p:cNvPr id="68" name="Picture 67">
            <a:extLst>
              <a:ext uri="{FF2B5EF4-FFF2-40B4-BE49-F238E27FC236}">
                <a16:creationId xmlns:a16="http://schemas.microsoft.com/office/drawing/2014/main" id="{ECC838F4-3BDD-402B-A1EB-EB0ACFBC791B}"/>
              </a:ext>
            </a:extLst>
          </p:cNvPr>
          <p:cNvPicPr>
            <a:picLocks noChangeAspect="1"/>
          </p:cNvPicPr>
          <p:nvPr/>
        </p:nvPicPr>
        <p:blipFill>
          <a:blip r:embed="rId11"/>
          <a:stretch>
            <a:fillRect/>
          </a:stretch>
        </p:blipFill>
        <p:spPr>
          <a:xfrm>
            <a:off x="6708310" y="3567731"/>
            <a:ext cx="1072613" cy="809667"/>
          </a:xfrm>
          <a:prstGeom prst="rect">
            <a:avLst/>
          </a:prstGeom>
        </p:spPr>
      </p:pic>
      <p:pic>
        <p:nvPicPr>
          <p:cNvPr id="69" name="Picture 68">
            <a:extLst>
              <a:ext uri="{FF2B5EF4-FFF2-40B4-BE49-F238E27FC236}">
                <a16:creationId xmlns:a16="http://schemas.microsoft.com/office/drawing/2014/main" id="{4FBBD0CE-23D8-476A-B1CF-DD6DBD13AF7C}"/>
              </a:ext>
            </a:extLst>
          </p:cNvPr>
          <p:cNvPicPr>
            <a:picLocks noChangeAspect="1"/>
          </p:cNvPicPr>
          <p:nvPr/>
        </p:nvPicPr>
        <p:blipFill>
          <a:blip r:embed="rId12"/>
          <a:stretch>
            <a:fillRect/>
          </a:stretch>
        </p:blipFill>
        <p:spPr>
          <a:xfrm>
            <a:off x="6347244" y="4559613"/>
            <a:ext cx="1794745" cy="752941"/>
          </a:xfrm>
          <a:prstGeom prst="rect">
            <a:avLst/>
          </a:prstGeom>
        </p:spPr>
      </p:pic>
      <p:pic>
        <p:nvPicPr>
          <p:cNvPr id="70" name="Picture 69">
            <a:extLst>
              <a:ext uri="{FF2B5EF4-FFF2-40B4-BE49-F238E27FC236}">
                <a16:creationId xmlns:a16="http://schemas.microsoft.com/office/drawing/2014/main" id="{3B25ACF0-2A28-4C33-B1EB-74741F0FDAD2}"/>
              </a:ext>
            </a:extLst>
          </p:cNvPr>
          <p:cNvPicPr>
            <a:picLocks noChangeAspect="1"/>
          </p:cNvPicPr>
          <p:nvPr/>
        </p:nvPicPr>
        <p:blipFill>
          <a:blip r:embed="rId13"/>
          <a:stretch>
            <a:fillRect/>
          </a:stretch>
        </p:blipFill>
        <p:spPr>
          <a:xfrm>
            <a:off x="4435649" y="4609925"/>
            <a:ext cx="1693668" cy="692485"/>
          </a:xfrm>
          <a:prstGeom prst="rect">
            <a:avLst/>
          </a:prstGeom>
        </p:spPr>
      </p:pic>
      <p:pic>
        <p:nvPicPr>
          <p:cNvPr id="71" name="Picture 70">
            <a:extLst>
              <a:ext uri="{FF2B5EF4-FFF2-40B4-BE49-F238E27FC236}">
                <a16:creationId xmlns:a16="http://schemas.microsoft.com/office/drawing/2014/main" id="{A474F1C4-B875-4BC6-8095-F4C355CD6224}"/>
              </a:ext>
            </a:extLst>
          </p:cNvPr>
          <p:cNvPicPr>
            <a:picLocks noChangeAspect="1"/>
          </p:cNvPicPr>
          <p:nvPr/>
        </p:nvPicPr>
        <p:blipFill>
          <a:blip r:embed="rId14"/>
          <a:stretch>
            <a:fillRect/>
          </a:stretch>
        </p:blipFill>
        <p:spPr>
          <a:xfrm>
            <a:off x="882484" y="3790931"/>
            <a:ext cx="1503355" cy="296305"/>
          </a:xfrm>
          <a:prstGeom prst="rect">
            <a:avLst/>
          </a:prstGeom>
        </p:spPr>
      </p:pic>
      <p:pic>
        <p:nvPicPr>
          <p:cNvPr id="72" name="Picture 71">
            <a:extLst>
              <a:ext uri="{FF2B5EF4-FFF2-40B4-BE49-F238E27FC236}">
                <a16:creationId xmlns:a16="http://schemas.microsoft.com/office/drawing/2014/main" id="{98BF506C-675A-4FF9-8DB3-8BFCD2A83BE0}"/>
              </a:ext>
            </a:extLst>
          </p:cNvPr>
          <p:cNvPicPr>
            <a:picLocks noChangeAspect="1"/>
          </p:cNvPicPr>
          <p:nvPr/>
        </p:nvPicPr>
        <p:blipFill>
          <a:blip r:embed="rId15"/>
          <a:stretch>
            <a:fillRect/>
          </a:stretch>
        </p:blipFill>
        <p:spPr>
          <a:xfrm>
            <a:off x="4184492" y="2517905"/>
            <a:ext cx="1849380" cy="852390"/>
          </a:xfrm>
          <a:prstGeom prst="rect">
            <a:avLst/>
          </a:prstGeom>
        </p:spPr>
      </p:pic>
      <p:pic>
        <p:nvPicPr>
          <p:cNvPr id="73" name="Picture 72">
            <a:extLst>
              <a:ext uri="{FF2B5EF4-FFF2-40B4-BE49-F238E27FC236}">
                <a16:creationId xmlns:a16="http://schemas.microsoft.com/office/drawing/2014/main" id="{5770256D-2F70-4D31-AA2B-053EC7AA5218}"/>
              </a:ext>
            </a:extLst>
          </p:cNvPr>
          <p:cNvPicPr>
            <a:picLocks noChangeAspect="1"/>
          </p:cNvPicPr>
          <p:nvPr/>
        </p:nvPicPr>
        <p:blipFill>
          <a:blip r:embed="rId16"/>
          <a:stretch>
            <a:fillRect/>
          </a:stretch>
        </p:blipFill>
        <p:spPr>
          <a:xfrm>
            <a:off x="813477" y="1603555"/>
            <a:ext cx="1466636" cy="1013137"/>
          </a:xfrm>
          <a:prstGeom prst="rect">
            <a:avLst/>
          </a:prstGeom>
        </p:spPr>
      </p:pic>
      <p:pic>
        <p:nvPicPr>
          <p:cNvPr id="74" name="Picture 73">
            <a:extLst>
              <a:ext uri="{FF2B5EF4-FFF2-40B4-BE49-F238E27FC236}">
                <a16:creationId xmlns:a16="http://schemas.microsoft.com/office/drawing/2014/main" id="{F7287716-CFEE-4794-B9CC-CC50E49F431A}"/>
              </a:ext>
            </a:extLst>
          </p:cNvPr>
          <p:cNvPicPr>
            <a:picLocks noChangeAspect="1"/>
          </p:cNvPicPr>
          <p:nvPr/>
        </p:nvPicPr>
        <p:blipFill>
          <a:blip r:embed="rId17"/>
          <a:stretch>
            <a:fillRect/>
          </a:stretch>
        </p:blipFill>
        <p:spPr>
          <a:xfrm>
            <a:off x="2443931" y="1318414"/>
            <a:ext cx="1202176" cy="1257238"/>
          </a:xfrm>
          <a:prstGeom prst="rect">
            <a:avLst/>
          </a:prstGeom>
        </p:spPr>
      </p:pic>
      <p:pic>
        <p:nvPicPr>
          <p:cNvPr id="76" name="Picture 75">
            <a:extLst>
              <a:ext uri="{FF2B5EF4-FFF2-40B4-BE49-F238E27FC236}">
                <a16:creationId xmlns:a16="http://schemas.microsoft.com/office/drawing/2014/main" id="{EA616090-F645-43DE-926E-0FC06EE53119}"/>
              </a:ext>
            </a:extLst>
          </p:cNvPr>
          <p:cNvPicPr>
            <a:picLocks noChangeAspect="1"/>
          </p:cNvPicPr>
          <p:nvPr/>
        </p:nvPicPr>
        <p:blipFill rotWithShape="1">
          <a:blip r:embed="rId18"/>
          <a:srcRect b="27274"/>
          <a:stretch/>
        </p:blipFill>
        <p:spPr>
          <a:xfrm>
            <a:off x="5097910" y="1388418"/>
            <a:ext cx="1511436" cy="1099215"/>
          </a:xfrm>
          <a:prstGeom prst="rect">
            <a:avLst/>
          </a:prstGeom>
        </p:spPr>
      </p:pic>
      <p:pic>
        <p:nvPicPr>
          <p:cNvPr id="77" name="Picture 76">
            <a:extLst>
              <a:ext uri="{FF2B5EF4-FFF2-40B4-BE49-F238E27FC236}">
                <a16:creationId xmlns:a16="http://schemas.microsoft.com/office/drawing/2014/main" id="{93378714-5A54-4304-928E-314F65C61291}"/>
              </a:ext>
            </a:extLst>
          </p:cNvPr>
          <p:cNvPicPr>
            <a:picLocks noChangeAspect="1"/>
          </p:cNvPicPr>
          <p:nvPr/>
        </p:nvPicPr>
        <p:blipFill>
          <a:blip r:embed="rId19"/>
          <a:stretch>
            <a:fillRect/>
          </a:stretch>
        </p:blipFill>
        <p:spPr>
          <a:xfrm>
            <a:off x="8189054" y="2720449"/>
            <a:ext cx="1768757" cy="550651"/>
          </a:xfrm>
          <a:prstGeom prst="rect">
            <a:avLst/>
          </a:prstGeom>
        </p:spPr>
      </p:pic>
      <p:pic>
        <p:nvPicPr>
          <p:cNvPr id="79" name="Picture 2" descr="University Of Oxford Logo Text transparent PNG - StickPNG">
            <a:extLst>
              <a:ext uri="{FF2B5EF4-FFF2-40B4-BE49-F238E27FC236}">
                <a16:creationId xmlns:a16="http://schemas.microsoft.com/office/drawing/2014/main" id="{7C35F97C-42C7-4C9B-8373-C075C63E524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5589" y="2735268"/>
            <a:ext cx="1880944" cy="62375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21FFCB29-3035-4F74-B099-5340C8194484}"/>
              </a:ext>
            </a:extLst>
          </p:cNvPr>
          <p:cNvPicPr>
            <a:picLocks noChangeAspect="1"/>
          </p:cNvPicPr>
          <p:nvPr/>
        </p:nvPicPr>
        <p:blipFill>
          <a:blip r:embed="rId21"/>
          <a:stretch>
            <a:fillRect/>
          </a:stretch>
        </p:blipFill>
        <p:spPr>
          <a:xfrm>
            <a:off x="2857684" y="3360512"/>
            <a:ext cx="1226604" cy="1115782"/>
          </a:xfrm>
          <a:prstGeom prst="rect">
            <a:avLst/>
          </a:prstGeom>
        </p:spPr>
      </p:pic>
      <p:pic>
        <p:nvPicPr>
          <p:cNvPr id="81" name="Picture 80">
            <a:extLst>
              <a:ext uri="{FF2B5EF4-FFF2-40B4-BE49-F238E27FC236}">
                <a16:creationId xmlns:a16="http://schemas.microsoft.com/office/drawing/2014/main" id="{1C98CFC6-ADAA-4829-BA1F-C2FD1753284D}"/>
              </a:ext>
            </a:extLst>
          </p:cNvPr>
          <p:cNvPicPr>
            <a:picLocks noChangeAspect="1"/>
          </p:cNvPicPr>
          <p:nvPr/>
        </p:nvPicPr>
        <p:blipFill>
          <a:blip r:embed="rId22"/>
          <a:stretch>
            <a:fillRect/>
          </a:stretch>
        </p:blipFill>
        <p:spPr>
          <a:xfrm>
            <a:off x="6592815" y="1618531"/>
            <a:ext cx="2428040" cy="699605"/>
          </a:xfrm>
          <a:prstGeom prst="rect">
            <a:avLst/>
          </a:prstGeom>
        </p:spPr>
      </p:pic>
    </p:spTree>
    <p:extLst>
      <p:ext uri="{BB962C8B-B14F-4D97-AF65-F5344CB8AC3E}">
        <p14:creationId xmlns:p14="http://schemas.microsoft.com/office/powerpoint/2010/main" val="1934305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147C085-BDAE-4C97-AFFF-DF1331702578}"/>
              </a:ext>
            </a:extLst>
          </p:cNvPr>
          <p:cNvGrpSpPr/>
          <p:nvPr/>
        </p:nvGrpSpPr>
        <p:grpSpPr>
          <a:xfrm>
            <a:off x="0" y="-104695"/>
            <a:ext cx="10693400" cy="6007100"/>
            <a:chOff x="1962324" y="-214498"/>
            <a:chExt cx="10693400" cy="6007100"/>
          </a:xfrm>
        </p:grpSpPr>
        <p:sp>
          <p:nvSpPr>
            <p:cNvPr id="2" name="object 1"/>
            <p:cNvSpPr/>
            <p:nvPr/>
          </p:nvSpPr>
          <p:spPr>
            <a:xfrm>
              <a:off x="1962324" y="-214498"/>
              <a:ext cx="10693400" cy="6007100"/>
            </a:xfrm>
            <a:prstGeom prst="rect">
              <a:avLst/>
            </a:prstGeom>
            <a:blipFill>
              <a:blip r:embed="rId3" cstate="print"/>
              <a:stretch>
                <a:fillRect/>
              </a:stretch>
            </a:blipFill>
          </p:spPr>
          <p:txBody>
            <a:bodyPr wrap="square" lIns="0" tIns="0" rIns="0" bIns="0" rtlCol="0">
              <a:spAutoFit/>
            </a:bodyPr>
            <a:lstStyle/>
            <a:p>
              <a:endParaRPr dirty="0"/>
            </a:p>
          </p:txBody>
        </p:sp>
        <p:pic>
          <p:nvPicPr>
            <p:cNvPr id="47" name="Picture 46">
              <a:extLst>
                <a:ext uri="{FF2B5EF4-FFF2-40B4-BE49-F238E27FC236}">
                  <a16:creationId xmlns:a16="http://schemas.microsoft.com/office/drawing/2014/main" id="{3DBAE255-6EF9-418A-AB05-F972AE74C80E}"/>
                </a:ext>
              </a:extLst>
            </p:cNvPr>
            <p:cNvPicPr>
              <a:picLocks noChangeAspect="1"/>
            </p:cNvPicPr>
            <p:nvPr/>
          </p:nvPicPr>
          <p:blipFill>
            <a:blip r:embed="rId4"/>
            <a:stretch>
              <a:fillRect/>
            </a:stretch>
          </p:blipFill>
          <p:spPr>
            <a:xfrm>
              <a:off x="2303550" y="2680550"/>
              <a:ext cx="4252949" cy="2307802"/>
            </a:xfrm>
            <a:prstGeom prst="rect">
              <a:avLst/>
            </a:prstGeom>
          </p:spPr>
        </p:pic>
      </p:grpSp>
      <p:sp>
        <p:nvSpPr>
          <p:cNvPr id="3" name="object 3"/>
          <p:cNvSpPr txBox="1"/>
          <p:nvPr/>
        </p:nvSpPr>
        <p:spPr>
          <a:xfrm>
            <a:off x="260049" y="180102"/>
            <a:ext cx="7887677" cy="276679"/>
          </a:xfrm>
          <a:prstGeom prst="rect">
            <a:avLst/>
          </a:prstGeom>
        </p:spPr>
        <p:txBody>
          <a:bodyPr vert="horz" wrap="square" lIns="0" tIns="0" rIns="0" bIns="0" rtlCol="0">
            <a:spAutoFit/>
          </a:bodyPr>
          <a:lstStyle/>
          <a:p>
            <a:pPr>
              <a:lnSpc>
                <a:spcPts val="2315"/>
              </a:lnSpc>
            </a:pPr>
            <a:r>
              <a:rPr lang="en-US" sz="1900" b="1" dirty="0">
                <a:solidFill>
                  <a:srgbClr val="042D43"/>
                </a:solidFill>
                <a:latin typeface="Avenir Medium" panose="020B0604020202020204" charset="0"/>
                <a:cs typeface="Avenir Medium" panose="020B0604020202020204" charset="0"/>
              </a:rPr>
              <a:t>Response rate and changes since the last survey</a:t>
            </a:r>
          </a:p>
        </p:txBody>
      </p:sp>
      <p:pic>
        <p:nvPicPr>
          <p:cNvPr id="16" name="Picture 15">
            <a:extLst>
              <a:ext uri="{FF2B5EF4-FFF2-40B4-BE49-F238E27FC236}">
                <a16:creationId xmlns:a16="http://schemas.microsoft.com/office/drawing/2014/main" id="{E37074E6-6EC5-4C30-8625-B69026374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238" y="2446175"/>
            <a:ext cx="223429" cy="500951"/>
          </a:xfrm>
          <a:prstGeom prst="rect">
            <a:avLst/>
          </a:prstGeom>
        </p:spPr>
      </p:pic>
      <p:pic>
        <p:nvPicPr>
          <p:cNvPr id="17" name="Picture 16">
            <a:extLst>
              <a:ext uri="{FF2B5EF4-FFF2-40B4-BE49-F238E27FC236}">
                <a16:creationId xmlns:a16="http://schemas.microsoft.com/office/drawing/2014/main" id="{3B1B2447-C78A-447D-BD5B-E21298A2FE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2769" y="2444471"/>
            <a:ext cx="223429" cy="500951"/>
          </a:xfrm>
          <a:prstGeom prst="rect">
            <a:avLst/>
          </a:prstGeom>
        </p:spPr>
      </p:pic>
      <p:pic>
        <p:nvPicPr>
          <p:cNvPr id="18" name="Picture 17">
            <a:extLst>
              <a:ext uri="{FF2B5EF4-FFF2-40B4-BE49-F238E27FC236}">
                <a16:creationId xmlns:a16="http://schemas.microsoft.com/office/drawing/2014/main" id="{D843B3A0-F4F3-42A9-B30E-2AB48C143C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301" y="2449193"/>
            <a:ext cx="223429" cy="500951"/>
          </a:xfrm>
          <a:prstGeom prst="rect">
            <a:avLst/>
          </a:prstGeom>
        </p:spPr>
      </p:pic>
      <p:pic>
        <p:nvPicPr>
          <p:cNvPr id="19" name="Picture 18">
            <a:extLst>
              <a:ext uri="{FF2B5EF4-FFF2-40B4-BE49-F238E27FC236}">
                <a16:creationId xmlns:a16="http://schemas.microsoft.com/office/drawing/2014/main" id="{29B7BC19-5772-4863-ADEE-56A371803B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7976" y="2447879"/>
            <a:ext cx="223429" cy="500951"/>
          </a:xfrm>
          <a:prstGeom prst="rect">
            <a:avLst/>
          </a:prstGeom>
        </p:spPr>
      </p:pic>
      <p:pic>
        <p:nvPicPr>
          <p:cNvPr id="20" name="Picture 19">
            <a:extLst>
              <a:ext uri="{FF2B5EF4-FFF2-40B4-BE49-F238E27FC236}">
                <a16:creationId xmlns:a16="http://schemas.microsoft.com/office/drawing/2014/main" id="{0EFD703E-17B3-4A90-BA03-627C9DC521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3507" y="2446175"/>
            <a:ext cx="223429" cy="500951"/>
          </a:xfrm>
          <a:prstGeom prst="rect">
            <a:avLst/>
          </a:prstGeom>
        </p:spPr>
      </p:pic>
      <p:pic>
        <p:nvPicPr>
          <p:cNvPr id="21" name="Picture 20">
            <a:extLst>
              <a:ext uri="{FF2B5EF4-FFF2-40B4-BE49-F238E27FC236}">
                <a16:creationId xmlns:a16="http://schemas.microsoft.com/office/drawing/2014/main" id="{483984F5-16E2-4F88-87C1-F61F626FF2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4245" y="2455618"/>
            <a:ext cx="220563" cy="494526"/>
          </a:xfrm>
          <a:prstGeom prst="rect">
            <a:avLst/>
          </a:prstGeom>
        </p:spPr>
      </p:pic>
      <p:sp>
        <p:nvSpPr>
          <p:cNvPr id="24" name="Action planning workshops">
            <a:extLst>
              <a:ext uri="{FF2B5EF4-FFF2-40B4-BE49-F238E27FC236}">
                <a16:creationId xmlns:a16="http://schemas.microsoft.com/office/drawing/2014/main" id="{8F5A3C95-3945-42B6-BD51-CA85F7796DA0}"/>
              </a:ext>
            </a:extLst>
          </p:cNvPr>
          <p:cNvSpPr txBox="1"/>
          <p:nvPr/>
        </p:nvSpPr>
        <p:spPr>
          <a:xfrm>
            <a:off x="3366232" y="3117938"/>
            <a:ext cx="2063924" cy="338515"/>
          </a:xfrm>
          <a:prstGeom prst="rect">
            <a:avLst/>
          </a:prstGeom>
          <a:ln w="3175">
            <a:miter lim="400000"/>
          </a:ln>
          <a:extLst>
            <a:ext uri="{C572A759-6A51-4108-AA02-DFA0A04FC94B}">
              <ma14:wrappingTextBoxFlag xmlns:ma14="http://schemas.microsoft.com/office/mac/drawingml/2011/main" xmlns="" val="1"/>
            </a:ext>
          </a:extLst>
        </p:spPr>
        <p:txBody>
          <a:bodyPr wrap="none" lIns="31286" tIns="31286" rIns="31286" bIns="31286" anchor="ctr">
            <a:spAutoFit/>
          </a:bodyPr>
          <a:lstStyle>
            <a:lvl1pPr>
              <a:lnSpc>
                <a:spcPct val="80000"/>
              </a:lnSpc>
              <a:defRPr sz="1400">
                <a:solidFill>
                  <a:srgbClr val="CD1E37"/>
                </a:solidFill>
                <a:latin typeface="Avenir Heavy"/>
                <a:ea typeface="Avenir Heavy"/>
                <a:cs typeface="Avenir Heavy"/>
                <a:sym typeface="Avenir Heavy"/>
              </a:defRPr>
            </a:lvl1pPr>
          </a:lstStyle>
          <a:p>
            <a:pPr algn="l">
              <a:lnSpc>
                <a:spcPct val="100000"/>
              </a:lnSpc>
            </a:pPr>
            <a:r>
              <a:rPr lang="en-GB" sz="1789" dirty="0">
                <a:solidFill>
                  <a:srgbClr val="009BC2"/>
                </a:solidFill>
              </a:rPr>
              <a:t>637 Online responses</a:t>
            </a:r>
          </a:p>
        </p:txBody>
      </p:sp>
      <p:sp>
        <p:nvSpPr>
          <p:cNvPr id="26" name="Action planning workshops">
            <a:extLst>
              <a:ext uri="{FF2B5EF4-FFF2-40B4-BE49-F238E27FC236}">
                <a16:creationId xmlns:a16="http://schemas.microsoft.com/office/drawing/2014/main" id="{9C604414-AAF9-4375-8A36-31C83DFEE104}"/>
              </a:ext>
            </a:extLst>
          </p:cNvPr>
          <p:cNvSpPr txBox="1"/>
          <p:nvPr/>
        </p:nvSpPr>
        <p:spPr>
          <a:xfrm>
            <a:off x="3933361" y="4798609"/>
            <a:ext cx="3283745" cy="239834"/>
          </a:xfrm>
          <a:prstGeom prst="rect">
            <a:avLst/>
          </a:prstGeom>
          <a:ln w="3175">
            <a:miter lim="400000"/>
          </a:ln>
          <a:extLst>
            <a:ext uri="{C572A759-6A51-4108-AA02-DFA0A04FC94B}">
              <ma14:wrappingTextBoxFlag xmlns:ma14="http://schemas.microsoft.com/office/mac/drawingml/2011/main" xmlns="" val="1"/>
            </a:ext>
          </a:extLst>
        </p:spPr>
        <p:txBody>
          <a:bodyPr wrap="none" lIns="31286" tIns="31286" rIns="31286" bIns="31286" anchor="ctr">
            <a:spAutoFit/>
          </a:bodyPr>
          <a:lstStyle>
            <a:lvl1pPr>
              <a:lnSpc>
                <a:spcPct val="80000"/>
              </a:lnSpc>
              <a:defRPr sz="1400">
                <a:solidFill>
                  <a:srgbClr val="CD1E37"/>
                </a:solidFill>
                <a:latin typeface="Avenir Heavy"/>
                <a:ea typeface="Avenir Heavy"/>
                <a:cs typeface="Avenir Heavy"/>
                <a:sym typeface="Avenir Heavy"/>
              </a:defRPr>
            </a:lvl1pPr>
          </a:lstStyle>
          <a:p>
            <a:r>
              <a:rPr lang="en-GB" dirty="0">
                <a:solidFill>
                  <a:srgbClr val="7E7D83"/>
                </a:solidFill>
              </a:rPr>
              <a:t>5 Points above previous (10 pts above 2016)</a:t>
            </a:r>
          </a:p>
        </p:txBody>
      </p:sp>
      <p:pic>
        <p:nvPicPr>
          <p:cNvPr id="27" name="Picture 26">
            <a:extLst>
              <a:ext uri="{FF2B5EF4-FFF2-40B4-BE49-F238E27FC236}">
                <a16:creationId xmlns:a16="http://schemas.microsoft.com/office/drawing/2014/main" id="{FEB61721-8ACE-4BAC-AF48-06C57745A7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4496" y="4682347"/>
            <a:ext cx="398834" cy="381494"/>
          </a:xfrm>
          <a:prstGeom prst="rect">
            <a:avLst/>
          </a:prstGeom>
        </p:spPr>
      </p:pic>
      <p:sp>
        <p:nvSpPr>
          <p:cNvPr id="31" name="24/7 access via internet…">
            <a:extLst>
              <a:ext uri="{FF2B5EF4-FFF2-40B4-BE49-F238E27FC236}">
                <a16:creationId xmlns:a16="http://schemas.microsoft.com/office/drawing/2014/main" id="{8588F751-7666-44DD-A7B1-C1D23EE2953A}"/>
              </a:ext>
            </a:extLst>
          </p:cNvPr>
          <p:cNvSpPr txBox="1"/>
          <p:nvPr/>
        </p:nvSpPr>
        <p:spPr>
          <a:xfrm>
            <a:off x="3740544" y="1033373"/>
            <a:ext cx="2358683" cy="1567954"/>
          </a:xfrm>
          <a:prstGeom prst="rect">
            <a:avLst/>
          </a:prstGeom>
          <a:ln w="3175">
            <a:miter lim="400000"/>
          </a:ln>
          <a:extLst>
            <a:ext uri="{C572A759-6A51-4108-AA02-DFA0A04FC94B}">
              <ma14:wrappingTextBoxFlag xmlns:ma14="http://schemas.microsoft.com/office/mac/drawingml/2011/main" xmlns="" val="1"/>
            </a:ext>
          </a:extLst>
        </p:spPr>
        <p:txBody>
          <a:bodyPr wrap="none" lIns="31286" tIns="31286" rIns="31286" bIns="31286" anchor="ctr">
            <a:spAutoFit/>
          </a:bodyPr>
          <a:lstStyle/>
          <a:p>
            <a:pPr defTabSz="281597">
              <a:lnSpc>
                <a:spcPct val="80000"/>
              </a:lnSpc>
              <a:defRPr sz="1200">
                <a:solidFill>
                  <a:srgbClr val="133D55"/>
                </a:solidFill>
                <a:latin typeface="Avenir Medium"/>
                <a:ea typeface="Avenir Medium"/>
                <a:cs typeface="Avenir Medium"/>
                <a:sym typeface="Avenir Medium"/>
              </a:defRPr>
            </a:pPr>
            <a:r>
              <a:rPr lang="en-GB" sz="11925" b="1" dirty="0"/>
              <a:t>61</a:t>
            </a:r>
            <a:r>
              <a:rPr lang="en-GB" sz="7950" b="1" dirty="0"/>
              <a:t>%</a:t>
            </a:r>
            <a:endParaRPr sz="7950" baseline="30000" dirty="0"/>
          </a:p>
        </p:txBody>
      </p:sp>
      <p:pic>
        <p:nvPicPr>
          <p:cNvPr id="7" name="Picture 6" descr="Text, icon&#10;&#10;Description automatically generated">
            <a:extLst>
              <a:ext uri="{FF2B5EF4-FFF2-40B4-BE49-F238E27FC236}">
                <a16:creationId xmlns:a16="http://schemas.microsoft.com/office/drawing/2014/main" id="{CECEA302-F231-466D-AC58-31E0299050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6644" y="2451111"/>
            <a:ext cx="228411" cy="512121"/>
          </a:xfrm>
          <a:prstGeom prst="rect">
            <a:avLst/>
          </a:prstGeom>
        </p:spPr>
      </p:pic>
      <p:pic>
        <p:nvPicPr>
          <p:cNvPr id="34" name="Picture 33">
            <a:extLst>
              <a:ext uri="{FF2B5EF4-FFF2-40B4-BE49-F238E27FC236}">
                <a16:creationId xmlns:a16="http://schemas.microsoft.com/office/drawing/2014/main" id="{9D5E57CF-0F31-4D05-B9FE-07984280C8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6664" y="2460855"/>
            <a:ext cx="223429" cy="500951"/>
          </a:xfrm>
          <a:prstGeom prst="rect">
            <a:avLst/>
          </a:prstGeom>
        </p:spPr>
      </p:pic>
      <p:sp>
        <p:nvSpPr>
          <p:cNvPr id="28" name="Action planning workshops">
            <a:extLst>
              <a:ext uri="{FF2B5EF4-FFF2-40B4-BE49-F238E27FC236}">
                <a16:creationId xmlns:a16="http://schemas.microsoft.com/office/drawing/2014/main" id="{74D8E464-B01C-453C-AB92-F471914FAF9E}"/>
              </a:ext>
            </a:extLst>
          </p:cNvPr>
          <p:cNvSpPr txBox="1"/>
          <p:nvPr/>
        </p:nvSpPr>
        <p:spPr>
          <a:xfrm>
            <a:off x="3372674" y="3710389"/>
            <a:ext cx="4015419" cy="239834"/>
          </a:xfrm>
          <a:prstGeom prst="rect">
            <a:avLst/>
          </a:prstGeom>
          <a:ln w="3175">
            <a:miter lim="400000"/>
          </a:ln>
          <a:extLst>
            <a:ext uri="{C572A759-6A51-4108-AA02-DFA0A04FC94B}">
              <ma14:wrappingTextBoxFlag xmlns:ma14="http://schemas.microsoft.com/office/mac/drawingml/2011/main" xmlns="" val="1"/>
            </a:ext>
          </a:extLst>
        </p:spPr>
        <p:txBody>
          <a:bodyPr wrap="none" lIns="31286" tIns="31286" rIns="31286" bIns="31286" anchor="ctr">
            <a:spAutoFit/>
          </a:bodyPr>
          <a:lstStyle>
            <a:lvl1pPr>
              <a:lnSpc>
                <a:spcPct val="80000"/>
              </a:lnSpc>
              <a:defRPr sz="1400">
                <a:solidFill>
                  <a:srgbClr val="CD1E37"/>
                </a:solidFill>
                <a:latin typeface="Avenir Heavy"/>
                <a:ea typeface="Avenir Heavy"/>
                <a:cs typeface="Avenir Heavy"/>
                <a:sym typeface="Avenir Heavy"/>
              </a:defRPr>
            </a:lvl1pPr>
          </a:lstStyle>
          <a:p>
            <a:pPr algn="l"/>
            <a:r>
              <a:rPr lang="en-GB" dirty="0">
                <a:solidFill>
                  <a:srgbClr val="7E7D83"/>
                </a:solidFill>
              </a:rPr>
              <a:t>211 of respondents did not take part in the last survey</a:t>
            </a:r>
          </a:p>
        </p:txBody>
      </p:sp>
      <p:sp>
        <p:nvSpPr>
          <p:cNvPr id="29" name="Action planning workshops">
            <a:extLst>
              <a:ext uri="{FF2B5EF4-FFF2-40B4-BE49-F238E27FC236}">
                <a16:creationId xmlns:a16="http://schemas.microsoft.com/office/drawing/2014/main" id="{89BF0C2F-E78B-46C2-A3FF-A46F5CADA17B}"/>
              </a:ext>
            </a:extLst>
          </p:cNvPr>
          <p:cNvSpPr txBox="1"/>
          <p:nvPr/>
        </p:nvSpPr>
        <p:spPr>
          <a:xfrm>
            <a:off x="3343842" y="3967851"/>
            <a:ext cx="4713880" cy="239834"/>
          </a:xfrm>
          <a:prstGeom prst="rect">
            <a:avLst/>
          </a:prstGeom>
          <a:ln w="3175">
            <a:miter lim="400000"/>
          </a:ln>
          <a:extLst>
            <a:ext uri="{C572A759-6A51-4108-AA02-DFA0A04FC94B}">
              <ma14:wrappingTextBoxFlag xmlns:ma14="http://schemas.microsoft.com/office/mac/drawingml/2011/main" xmlns="" val="1"/>
            </a:ext>
          </a:extLst>
        </p:spPr>
        <p:txBody>
          <a:bodyPr wrap="none" lIns="31286" tIns="31286" rIns="31286" bIns="31286" anchor="ctr">
            <a:spAutoFit/>
          </a:bodyPr>
          <a:lstStyle>
            <a:lvl1pPr>
              <a:lnSpc>
                <a:spcPct val="80000"/>
              </a:lnSpc>
              <a:defRPr sz="1400">
                <a:solidFill>
                  <a:srgbClr val="CD1E37"/>
                </a:solidFill>
                <a:latin typeface="Avenir Heavy"/>
                <a:ea typeface="Avenir Heavy"/>
                <a:cs typeface="Avenir Heavy"/>
                <a:sym typeface="Avenir Heavy"/>
              </a:defRPr>
            </a:lvl1pPr>
          </a:lstStyle>
          <a:p>
            <a:r>
              <a:rPr lang="en-GB" dirty="0">
                <a:solidFill>
                  <a:srgbClr val="7E7D83"/>
                </a:solidFill>
              </a:rPr>
              <a:t>524 did not feel the pandemic heavily influenced their response</a:t>
            </a:r>
          </a:p>
        </p:txBody>
      </p:sp>
      <p:sp>
        <p:nvSpPr>
          <p:cNvPr id="33" name="Action planning workshops">
            <a:extLst>
              <a:ext uri="{FF2B5EF4-FFF2-40B4-BE49-F238E27FC236}">
                <a16:creationId xmlns:a16="http://schemas.microsoft.com/office/drawing/2014/main" id="{19515C19-0EA9-4E5F-B4A2-A3D9E58A5FEE}"/>
              </a:ext>
            </a:extLst>
          </p:cNvPr>
          <p:cNvSpPr txBox="1"/>
          <p:nvPr/>
        </p:nvSpPr>
        <p:spPr>
          <a:xfrm>
            <a:off x="3148218" y="4498440"/>
            <a:ext cx="3210578" cy="195118"/>
          </a:xfrm>
          <a:prstGeom prst="rect">
            <a:avLst/>
          </a:prstGeom>
          <a:ln w="3175">
            <a:miter lim="400000"/>
          </a:ln>
          <a:extLst>
            <a:ext uri="{C572A759-6A51-4108-AA02-DFA0A04FC94B}">
              <ma14:wrappingTextBoxFlag xmlns:ma14="http://schemas.microsoft.com/office/mac/drawingml/2011/main" xmlns="" val="1"/>
            </a:ext>
          </a:extLst>
        </p:spPr>
        <p:txBody>
          <a:bodyPr wrap="none" lIns="0" tIns="0" rIns="0" bIns="0" anchor="ctr" anchorCtr="0">
            <a:noAutofit/>
          </a:bodyPr>
          <a:lstStyle>
            <a:lvl1pPr>
              <a:lnSpc>
                <a:spcPct val="80000"/>
              </a:lnSpc>
              <a:defRPr sz="1400">
                <a:solidFill>
                  <a:srgbClr val="CD1E37"/>
                </a:solidFill>
                <a:latin typeface="Avenir Heavy"/>
                <a:ea typeface="Avenir Heavy"/>
                <a:cs typeface="Avenir Heavy"/>
                <a:sym typeface="Avenir Heavy"/>
              </a:defRPr>
            </a:lvl1pPr>
          </a:lstStyle>
          <a:p>
            <a:pPr algn="ctr"/>
            <a:r>
              <a:rPr lang="en-GB" dirty="0">
                <a:solidFill>
                  <a:srgbClr val="7E7D83"/>
                </a:solidFill>
              </a:rPr>
              <a:t>FRS average: 50 - 55%</a:t>
            </a:r>
          </a:p>
        </p:txBody>
      </p:sp>
    </p:spTree>
    <p:extLst>
      <p:ext uri="{BB962C8B-B14F-4D97-AF65-F5344CB8AC3E}">
        <p14:creationId xmlns:p14="http://schemas.microsoft.com/office/powerpoint/2010/main" val="12543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93400" cy="60071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67335" y="240410"/>
            <a:ext cx="3996658" cy="278153"/>
          </a:xfrm>
          <a:prstGeom prst="rect">
            <a:avLst/>
          </a:prstGeom>
        </p:spPr>
        <p:txBody>
          <a:bodyPr vert="horz" wrap="square" lIns="0" tIns="0" rIns="0" bIns="0" rtlCol="0">
            <a:spAutoFit/>
          </a:bodyPr>
          <a:lstStyle/>
          <a:p>
            <a:pPr marL="0" marR="0">
              <a:lnSpc>
                <a:spcPts val="2315"/>
              </a:lnSpc>
              <a:spcBef>
                <a:spcPts val="0"/>
              </a:spcBef>
              <a:spcAft>
                <a:spcPts val="0"/>
              </a:spcAft>
            </a:pPr>
            <a:r>
              <a:rPr sz="1900" b="1" dirty="0">
                <a:solidFill>
                  <a:srgbClr val="042D43"/>
                </a:solidFill>
                <a:latin typeface="Avenir Medium" panose="020B0604020202020204" charset="0"/>
                <a:cs typeface="Avenir Medium" panose="020B0604020202020204" charset="0"/>
              </a:rPr>
              <a:t>What is our Engagement score?</a:t>
            </a:r>
          </a:p>
        </p:txBody>
      </p:sp>
      <p:sp>
        <p:nvSpPr>
          <p:cNvPr id="4" name="object 4"/>
          <p:cNvSpPr txBox="1"/>
          <p:nvPr/>
        </p:nvSpPr>
        <p:spPr>
          <a:xfrm>
            <a:off x="4223893" y="1094280"/>
            <a:ext cx="4181121" cy="542594"/>
          </a:xfrm>
          <a:prstGeom prst="rect">
            <a:avLst/>
          </a:prstGeom>
        </p:spPr>
        <p:txBody>
          <a:bodyPr vert="horz" wrap="square" lIns="0" tIns="0" rIns="0" bIns="0" rtlCol="0">
            <a:spAutoFit/>
          </a:bodyPr>
          <a:lstStyle/>
          <a:p>
            <a:pPr marL="0" marR="0">
              <a:lnSpc>
                <a:spcPts val="1872"/>
              </a:lnSpc>
              <a:spcBef>
                <a:spcPts val="0"/>
              </a:spcBef>
              <a:spcAft>
                <a:spcPts val="0"/>
              </a:spcAft>
            </a:pPr>
            <a:r>
              <a:rPr sz="1600" dirty="0">
                <a:solidFill>
                  <a:srgbClr val="333333"/>
                </a:solidFill>
                <a:latin typeface="PQCAMT+f1xurla7-bw3-cyk-2nizd8yy3g58h"/>
                <a:cs typeface="PQCAMT+f1xurla7-bw3-cyk-2nizd8yy3g58h"/>
              </a:rPr>
              <a:t>Items comprising the Engagement score</a:t>
            </a:r>
          </a:p>
        </p:txBody>
      </p:sp>
      <p:sp>
        <p:nvSpPr>
          <p:cNvPr id="5" name="object 5"/>
          <p:cNvSpPr txBox="1"/>
          <p:nvPr/>
        </p:nvSpPr>
        <p:spPr>
          <a:xfrm>
            <a:off x="641604" y="1130103"/>
            <a:ext cx="3781452" cy="759559"/>
          </a:xfrm>
          <a:prstGeom prst="rect">
            <a:avLst/>
          </a:prstGeom>
        </p:spPr>
        <p:txBody>
          <a:bodyPr vert="horz" wrap="square" lIns="0" tIns="0" rIns="0" bIns="0" rtlCol="0">
            <a:spAutoFit/>
          </a:bodyPr>
          <a:lstStyle/>
          <a:p>
            <a:pPr marL="0" marR="0">
              <a:lnSpc>
                <a:spcPts val="1248"/>
              </a:lnSpc>
              <a:spcBef>
                <a:spcPts val="0"/>
              </a:spcBef>
              <a:spcAft>
                <a:spcPts val="0"/>
              </a:spcAft>
            </a:pPr>
            <a:r>
              <a:rPr sz="1050" dirty="0">
                <a:solidFill>
                  <a:srgbClr val="333333"/>
                </a:solidFill>
                <a:latin typeface="PQCAMT+f1xurla7-bw3-cyk-2nizd8yy3g58h"/>
                <a:cs typeface="PQCAMT+f1xurla7-bw3-cyk-2nizd8yy3g58h"/>
              </a:rPr>
              <a:t>The Engagement score is 88%, which is excellent when</a:t>
            </a:r>
          </a:p>
          <a:p>
            <a:pPr marL="0" marR="0">
              <a:lnSpc>
                <a:spcPts val="1248"/>
              </a:lnSpc>
              <a:spcBef>
                <a:spcPts val="380"/>
              </a:spcBef>
              <a:spcAft>
                <a:spcPts val="0"/>
              </a:spcAft>
            </a:pPr>
            <a:r>
              <a:rPr sz="1050" dirty="0">
                <a:solidFill>
                  <a:srgbClr val="333333"/>
                </a:solidFill>
                <a:latin typeface="PQCAMT+f1xurla7-bw3-cyk-2nizd8yy3g58h"/>
                <a:cs typeface="PQCAMT+f1xurla7-bw3-cyk-2nizd8yy3g58h"/>
              </a:rPr>
              <a:t>compared with the norms for Merseyside Fire &amp; Rescue</a:t>
            </a:r>
          </a:p>
          <a:p>
            <a:pPr marL="0" marR="0">
              <a:lnSpc>
                <a:spcPts val="1248"/>
              </a:lnSpc>
              <a:spcBef>
                <a:spcPts val="380"/>
              </a:spcBef>
              <a:spcAft>
                <a:spcPts val="0"/>
              </a:spcAft>
            </a:pPr>
            <a:r>
              <a:rPr sz="1050" spc="-27" dirty="0">
                <a:solidFill>
                  <a:srgbClr val="333333"/>
                </a:solidFill>
                <a:latin typeface="PQCAMT+f1xurla7-bw3-cyk-2nizd8yy3g58h"/>
                <a:cs typeface="PQCAMT+f1xurla7-bw3-cyk-2nizd8yy3g58h"/>
              </a:rPr>
              <a:t>2018</a:t>
            </a:r>
          </a:p>
        </p:txBody>
      </p:sp>
      <p:sp>
        <p:nvSpPr>
          <p:cNvPr id="6" name="object 6"/>
          <p:cNvSpPr txBox="1"/>
          <p:nvPr/>
        </p:nvSpPr>
        <p:spPr>
          <a:xfrm>
            <a:off x="4277360" y="1589920"/>
            <a:ext cx="682228"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Question</a:t>
            </a:r>
          </a:p>
        </p:txBody>
      </p:sp>
      <p:sp>
        <p:nvSpPr>
          <p:cNvPr id="7" name="object 7"/>
          <p:cNvSpPr txBox="1"/>
          <p:nvPr/>
        </p:nvSpPr>
        <p:spPr>
          <a:xfrm>
            <a:off x="6957393" y="1589920"/>
            <a:ext cx="1414202"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Response favourability</a:t>
            </a:r>
          </a:p>
        </p:txBody>
      </p:sp>
      <p:sp>
        <p:nvSpPr>
          <p:cNvPr id="8" name="object 8"/>
          <p:cNvSpPr txBox="1"/>
          <p:nvPr/>
        </p:nvSpPr>
        <p:spPr>
          <a:xfrm>
            <a:off x="8748538" y="1589920"/>
            <a:ext cx="842629" cy="144078"/>
          </a:xfrm>
          <a:prstGeom prst="rect">
            <a:avLst/>
          </a:prstGeom>
        </p:spPr>
        <p:txBody>
          <a:bodyPr vert="horz" wrap="square" lIns="0" tIns="0" rIns="0" bIns="0" rtlCol="0">
            <a:spAutoFit/>
          </a:bodyPr>
          <a:lstStyle/>
          <a:p>
            <a:pPr marL="0" marR="0">
              <a:lnSpc>
                <a:spcPts val="1157"/>
              </a:lnSpc>
              <a:spcBef>
                <a:spcPts val="0"/>
              </a:spcBef>
              <a:spcAft>
                <a:spcPts val="0"/>
              </a:spcAft>
            </a:pPr>
            <a:r>
              <a:rPr lang="en-US" sz="950" dirty="0">
                <a:solidFill>
                  <a:srgbClr val="767676"/>
                </a:solidFill>
                <a:latin typeface="NVLADM+f1ererdu-e61-dtz-j3ff0m77ug8t"/>
                <a:cs typeface="NVLADM+f1ererdu-e61-dtz-j3ff0m77ug8t"/>
              </a:rPr>
              <a:t>2018</a:t>
            </a:r>
            <a:endParaRPr sz="950" dirty="0">
              <a:solidFill>
                <a:srgbClr val="767676"/>
              </a:solidFill>
              <a:latin typeface="NVLADM+f1ererdu-e61-dtz-j3ff0m77ug8t"/>
              <a:cs typeface="NVLADM+f1ererdu-e61-dtz-j3ff0m77ug8t"/>
            </a:endParaRPr>
          </a:p>
        </p:txBody>
      </p:sp>
      <p:sp>
        <p:nvSpPr>
          <p:cNvPr id="9" name="object 9"/>
          <p:cNvSpPr txBox="1"/>
          <p:nvPr/>
        </p:nvSpPr>
        <p:spPr>
          <a:xfrm>
            <a:off x="4277360" y="1896550"/>
            <a:ext cx="1906098"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a:t>
            </a:r>
            <a:r>
              <a:rPr sz="850" spc="-13"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am proud to say I</a:t>
            </a:r>
            <a:r>
              <a:rPr sz="850" spc="-13"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work for </a:t>
            </a:r>
            <a:r>
              <a:rPr sz="850" spc="-10" dirty="0">
                <a:solidFill>
                  <a:srgbClr val="333333"/>
                </a:solidFill>
                <a:latin typeface="NVLADM+f1ererdu-e61-dtz-j3ff0m77ug8t"/>
                <a:cs typeface="NVLADM+f1ererdu-e61-dtz-j3ff0m77ug8t"/>
              </a:rPr>
              <a:t>MFRA</a:t>
            </a:r>
          </a:p>
        </p:txBody>
      </p:sp>
      <p:sp>
        <p:nvSpPr>
          <p:cNvPr id="10" name="object 10"/>
          <p:cNvSpPr txBox="1"/>
          <p:nvPr/>
        </p:nvSpPr>
        <p:spPr>
          <a:xfrm>
            <a:off x="7378446" y="1896550"/>
            <a:ext cx="375792" cy="62008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90%</a:t>
            </a:r>
          </a:p>
          <a:p>
            <a:pPr marL="0" marR="0">
              <a:lnSpc>
                <a:spcPts val="1028"/>
              </a:lnSpc>
              <a:spcBef>
                <a:spcPts val="1599"/>
              </a:spcBef>
              <a:spcAft>
                <a:spcPts val="0"/>
              </a:spcAft>
            </a:pPr>
            <a:r>
              <a:rPr sz="850" spc="11" dirty="0">
                <a:solidFill>
                  <a:srgbClr val="FFFFFF"/>
                </a:solidFill>
                <a:latin typeface="NVLADM+f1ererdu-e61-dtz-j3ff0m77ug8t"/>
                <a:cs typeface="NVLADM+f1ererdu-e61-dtz-j3ff0m77ug8t"/>
              </a:rPr>
              <a:t>96%</a:t>
            </a:r>
          </a:p>
        </p:txBody>
      </p:sp>
      <p:sp>
        <p:nvSpPr>
          <p:cNvPr id="11" name="object 11"/>
          <p:cNvSpPr txBox="1"/>
          <p:nvPr/>
        </p:nvSpPr>
        <p:spPr>
          <a:xfrm>
            <a:off x="8066834" y="1896550"/>
            <a:ext cx="469359" cy="62008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8%</a:t>
            </a:r>
            <a:r>
              <a:rPr sz="850" spc="20" dirty="0">
                <a:solidFill>
                  <a:srgbClr val="FFFFFF"/>
                </a:solidFill>
                <a:latin typeface="NVLADM+f1ererdu-e61-dtz-j3ff0m77ug8t"/>
                <a:cs typeface="NVLADM+f1ererdu-e61-dtz-j3ff0m77ug8t"/>
              </a:rPr>
              <a:t>2%</a:t>
            </a:r>
          </a:p>
          <a:p>
            <a:pPr marL="0" marR="0">
              <a:lnSpc>
                <a:spcPts val="1028"/>
              </a:lnSpc>
              <a:spcBef>
                <a:spcPts val="1599"/>
              </a:spcBef>
              <a:spcAft>
                <a:spcPts val="0"/>
              </a:spcAft>
            </a:pPr>
            <a:r>
              <a:rPr sz="850" dirty="0">
                <a:solidFill>
                  <a:srgbClr val="333333"/>
                </a:solidFill>
                <a:latin typeface="NVLADM+f1ererdu-e61-dtz-j3ff0m77ug8t"/>
                <a:cs typeface="NVLADM+f1ererdu-e61-dtz-j3ff0m77ug8t"/>
              </a:rPr>
              <a:t>3%</a:t>
            </a:r>
            <a:r>
              <a:rPr sz="850" spc="20" dirty="0">
                <a:solidFill>
                  <a:srgbClr val="FFFFFF"/>
                </a:solidFill>
                <a:latin typeface="NVLADM+f1ererdu-e61-dtz-j3ff0m77ug8t"/>
                <a:cs typeface="NVLADM+f1ererdu-e61-dtz-j3ff0m77ug8t"/>
              </a:rPr>
              <a:t>1%</a:t>
            </a:r>
          </a:p>
        </p:txBody>
      </p:sp>
      <p:sp>
        <p:nvSpPr>
          <p:cNvPr id="12" name="object 12"/>
          <p:cNvSpPr txBox="1"/>
          <p:nvPr/>
        </p:nvSpPr>
        <p:spPr>
          <a:xfrm>
            <a:off x="9436926" y="1887866"/>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+11</a:t>
            </a:r>
          </a:p>
        </p:txBody>
      </p:sp>
      <p:sp>
        <p:nvSpPr>
          <p:cNvPr id="13" name="object 13"/>
          <p:cNvSpPr txBox="1"/>
          <p:nvPr/>
        </p:nvSpPr>
        <p:spPr>
          <a:xfrm>
            <a:off x="4277360" y="2224041"/>
            <a:ext cx="176775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a:t>
            </a:r>
            <a:r>
              <a:rPr sz="850" spc="-10"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care about the future of MFRA</a:t>
            </a:r>
          </a:p>
        </p:txBody>
      </p:sp>
      <p:sp>
        <p:nvSpPr>
          <p:cNvPr id="14" name="object 14"/>
          <p:cNvSpPr txBox="1"/>
          <p:nvPr/>
        </p:nvSpPr>
        <p:spPr>
          <a:xfrm>
            <a:off x="9303258" y="2215349"/>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+7</a:t>
            </a:r>
          </a:p>
        </p:txBody>
      </p:sp>
      <p:sp>
        <p:nvSpPr>
          <p:cNvPr id="15" name="object 15"/>
          <p:cNvSpPr txBox="1"/>
          <p:nvPr/>
        </p:nvSpPr>
        <p:spPr>
          <a:xfrm>
            <a:off x="4277360" y="2524791"/>
            <a:ext cx="2313451"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 would still like to be working at MFRA in</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two years' time</a:t>
            </a:r>
          </a:p>
        </p:txBody>
      </p:sp>
      <p:sp>
        <p:nvSpPr>
          <p:cNvPr id="16" name="object 16"/>
          <p:cNvSpPr txBox="1"/>
          <p:nvPr/>
        </p:nvSpPr>
        <p:spPr>
          <a:xfrm>
            <a:off x="9396826" y="2569567"/>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+10</a:t>
            </a:r>
          </a:p>
        </p:txBody>
      </p:sp>
      <p:sp>
        <p:nvSpPr>
          <p:cNvPr id="17" name="object 17"/>
          <p:cNvSpPr txBox="1"/>
          <p:nvPr/>
        </p:nvSpPr>
        <p:spPr>
          <a:xfrm>
            <a:off x="7351712" y="2591621"/>
            <a:ext cx="402525" cy="124163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84%</a:t>
            </a:r>
          </a:p>
          <a:p>
            <a:pPr marL="0" marR="0">
              <a:lnSpc>
                <a:spcPts val="1028"/>
              </a:lnSpc>
              <a:spcBef>
                <a:spcPts val="2757"/>
              </a:spcBef>
              <a:spcAft>
                <a:spcPts val="0"/>
              </a:spcAft>
            </a:pPr>
            <a:r>
              <a:rPr sz="850" spc="11" dirty="0">
                <a:solidFill>
                  <a:srgbClr val="FFFFFF"/>
                </a:solidFill>
                <a:latin typeface="NVLADM+f1ererdu-e61-dtz-j3ff0m77ug8t"/>
                <a:cs typeface="NVLADM+f1ererdu-e61-dtz-j3ff0m77ug8t"/>
              </a:rPr>
              <a:t>81%</a:t>
            </a:r>
          </a:p>
          <a:p>
            <a:pPr marL="26733" marR="0">
              <a:lnSpc>
                <a:spcPts val="1028"/>
              </a:lnSpc>
              <a:spcBef>
                <a:spcPts val="2707"/>
              </a:spcBef>
              <a:spcAft>
                <a:spcPts val="0"/>
              </a:spcAft>
            </a:pPr>
            <a:r>
              <a:rPr sz="850" spc="11" dirty="0">
                <a:solidFill>
                  <a:srgbClr val="FFFFFF"/>
                </a:solidFill>
                <a:latin typeface="NVLADM+f1ererdu-e61-dtz-j3ff0m77ug8t"/>
                <a:cs typeface="NVLADM+f1ererdu-e61-dtz-j3ff0m77ug8t"/>
              </a:rPr>
              <a:t>88%</a:t>
            </a:r>
          </a:p>
        </p:txBody>
      </p:sp>
      <p:sp>
        <p:nvSpPr>
          <p:cNvPr id="18" name="object 18"/>
          <p:cNvSpPr txBox="1"/>
          <p:nvPr/>
        </p:nvSpPr>
        <p:spPr>
          <a:xfrm>
            <a:off x="8006683" y="2591621"/>
            <a:ext cx="529510" cy="124163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11%</a:t>
            </a:r>
            <a:r>
              <a:rPr sz="850" spc="20" dirty="0">
                <a:solidFill>
                  <a:srgbClr val="FFFFFF"/>
                </a:solidFill>
                <a:latin typeface="NVLADM+f1ererdu-e61-dtz-j3ff0m77ug8t"/>
                <a:cs typeface="NVLADM+f1ererdu-e61-dtz-j3ff0m77ug8t"/>
              </a:rPr>
              <a:t>5%</a:t>
            </a:r>
          </a:p>
          <a:p>
            <a:pPr marL="0" marR="0">
              <a:lnSpc>
                <a:spcPts val="1028"/>
              </a:lnSpc>
              <a:spcBef>
                <a:spcPts val="2757"/>
              </a:spcBef>
              <a:spcAft>
                <a:spcPts val="0"/>
              </a:spcAft>
            </a:pPr>
            <a:r>
              <a:rPr sz="850" dirty="0">
                <a:solidFill>
                  <a:srgbClr val="333333"/>
                </a:solidFill>
                <a:latin typeface="NVLADM+f1ererdu-e61-dtz-j3ff0m77ug8t"/>
                <a:cs typeface="NVLADM+f1ererdu-e61-dtz-j3ff0m77ug8t"/>
              </a:rPr>
              <a:t>13%</a:t>
            </a:r>
            <a:r>
              <a:rPr sz="850" spc="20" dirty="0">
                <a:solidFill>
                  <a:srgbClr val="FFFFFF"/>
                </a:solidFill>
                <a:latin typeface="NVLADM+f1ererdu-e61-dtz-j3ff0m77ug8t"/>
                <a:cs typeface="NVLADM+f1ererdu-e61-dtz-j3ff0m77ug8t"/>
              </a:rPr>
              <a:t>7%</a:t>
            </a:r>
          </a:p>
          <a:p>
            <a:pPr marL="60150" marR="0">
              <a:lnSpc>
                <a:spcPts val="1028"/>
              </a:lnSpc>
              <a:spcBef>
                <a:spcPts val="2707"/>
              </a:spcBef>
              <a:spcAft>
                <a:spcPts val="0"/>
              </a:spcAft>
            </a:pPr>
            <a:r>
              <a:rPr sz="850" dirty="0">
                <a:solidFill>
                  <a:srgbClr val="333333"/>
                </a:solidFill>
                <a:latin typeface="NVLADM+f1ererdu-e61-dtz-j3ff0m77ug8t"/>
                <a:cs typeface="NVLADM+f1ererdu-e61-dtz-j3ff0m77ug8t"/>
              </a:rPr>
              <a:t>9%</a:t>
            </a:r>
            <a:r>
              <a:rPr sz="850" spc="20" dirty="0">
                <a:solidFill>
                  <a:srgbClr val="FFFFFF"/>
                </a:solidFill>
                <a:latin typeface="NVLADM+f1ererdu-e61-dtz-j3ff0m77ug8t"/>
                <a:cs typeface="NVLADM+f1ererdu-e61-dtz-j3ff0m77ug8t"/>
              </a:rPr>
              <a:t>3%</a:t>
            </a:r>
          </a:p>
        </p:txBody>
      </p:sp>
      <p:sp>
        <p:nvSpPr>
          <p:cNvPr id="19" name="object 19"/>
          <p:cNvSpPr txBox="1"/>
          <p:nvPr/>
        </p:nvSpPr>
        <p:spPr>
          <a:xfrm>
            <a:off x="2138412" y="2807093"/>
            <a:ext cx="1623680" cy="1276545"/>
          </a:xfrm>
          <a:prstGeom prst="rect">
            <a:avLst/>
          </a:prstGeom>
        </p:spPr>
        <p:txBody>
          <a:bodyPr vert="horz" wrap="square" lIns="0" tIns="0" rIns="0" bIns="0" rtlCol="0">
            <a:spAutoFit/>
          </a:bodyPr>
          <a:lstStyle/>
          <a:p>
            <a:pPr marL="0" marR="0">
              <a:lnSpc>
                <a:spcPts val="4501"/>
              </a:lnSpc>
              <a:spcBef>
                <a:spcPts val="0"/>
              </a:spcBef>
              <a:spcAft>
                <a:spcPts val="0"/>
              </a:spcAft>
            </a:pPr>
            <a:r>
              <a:rPr sz="3700" spc="-21" dirty="0">
                <a:solidFill>
                  <a:srgbClr val="333333"/>
                </a:solidFill>
                <a:latin typeface="JIACOF+f1ererdu-e61-dtz-j3ff0m77ug8t"/>
                <a:cs typeface="JIACOF+f1ererdu-e61-dtz-j3ff0m77ug8t"/>
              </a:rPr>
              <a:t>88%</a:t>
            </a:r>
          </a:p>
        </p:txBody>
      </p:sp>
      <p:sp>
        <p:nvSpPr>
          <p:cNvPr id="20" name="object 20"/>
          <p:cNvSpPr txBox="1"/>
          <p:nvPr/>
        </p:nvSpPr>
        <p:spPr>
          <a:xfrm>
            <a:off x="4277360" y="2932475"/>
            <a:ext cx="2228904" cy="559937"/>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If asked, I would recommend to friends</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and family that MFRA is a good place to</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work</a:t>
            </a:r>
          </a:p>
        </p:txBody>
      </p:sp>
      <p:sp>
        <p:nvSpPr>
          <p:cNvPr id="21" name="object 21"/>
          <p:cNvSpPr txBox="1"/>
          <p:nvPr/>
        </p:nvSpPr>
        <p:spPr>
          <a:xfrm>
            <a:off x="9617377" y="3044086"/>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+21</a:t>
            </a:r>
          </a:p>
        </p:txBody>
      </p:sp>
      <p:sp>
        <p:nvSpPr>
          <p:cNvPr id="22" name="object 22"/>
          <p:cNvSpPr txBox="1"/>
          <p:nvPr/>
        </p:nvSpPr>
        <p:spPr>
          <a:xfrm>
            <a:off x="2593149" y="3310356"/>
            <a:ext cx="434784" cy="451827"/>
          </a:xfrm>
          <a:prstGeom prst="rect">
            <a:avLst/>
          </a:prstGeom>
        </p:spPr>
        <p:txBody>
          <a:bodyPr vert="horz" wrap="square" lIns="0" tIns="0" rIns="0" bIns="0" rtlCol="0">
            <a:spAutoFit/>
          </a:bodyPr>
          <a:lstStyle/>
          <a:p>
            <a:pPr marL="0" marR="0">
              <a:lnSpc>
                <a:spcPts val="1607"/>
              </a:lnSpc>
              <a:spcBef>
                <a:spcPts val="0"/>
              </a:spcBef>
              <a:spcAft>
                <a:spcPts val="0"/>
              </a:spcAft>
            </a:pPr>
            <a:r>
              <a:rPr sz="1300" spc="19" dirty="0">
                <a:solidFill>
                  <a:srgbClr val="3FAC48"/>
                </a:solidFill>
                <a:latin typeface="JIACOF+f1ererdu-e61-dtz-j3ff0m77ug8t"/>
                <a:cs typeface="JIACOF+f1ererdu-e61-dtz-j3ff0m77ug8t"/>
              </a:rPr>
              <a:t>12</a:t>
            </a:r>
          </a:p>
        </p:txBody>
      </p:sp>
      <p:sp>
        <p:nvSpPr>
          <p:cNvPr id="23" name="object 23"/>
          <p:cNvSpPr txBox="1"/>
          <p:nvPr/>
        </p:nvSpPr>
        <p:spPr>
          <a:xfrm>
            <a:off x="4277360" y="3473831"/>
            <a:ext cx="2205848"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Working here makes me want to do the</a:t>
            </a:r>
          </a:p>
          <a:p>
            <a:pPr marL="0" marR="0">
              <a:lnSpc>
                <a:spcPts val="1028"/>
              </a:lnSpc>
              <a:spcBef>
                <a:spcPts val="73"/>
              </a:spcBef>
              <a:spcAft>
                <a:spcPts val="0"/>
              </a:spcAft>
            </a:pPr>
            <a:r>
              <a:rPr sz="850" spc="-10" dirty="0">
                <a:solidFill>
                  <a:srgbClr val="333333"/>
                </a:solidFill>
                <a:latin typeface="NVLADM+f1ererdu-e61-dtz-j3ff0m77ug8t"/>
                <a:cs typeface="NVLADM+f1ererdu-e61-dtz-j3ff0m77ug8t"/>
              </a:rPr>
              <a:t>best</a:t>
            </a:r>
            <a:r>
              <a:rPr sz="850" dirty="0">
                <a:solidFill>
                  <a:srgbClr val="333333"/>
                </a:solidFill>
                <a:latin typeface="NVLADM+f1ererdu-e61-dtz-j3ff0m77ug8t"/>
                <a:cs typeface="NVLADM+f1ererdu-e61-dtz-j3ff0m77ug8t"/>
              </a:rPr>
              <a:t> I</a:t>
            </a:r>
            <a:r>
              <a:rPr sz="850" spc="-16" dirty="0">
                <a:solidFill>
                  <a:srgbClr val="333333"/>
                </a:solidFill>
                <a:latin typeface="NVLADM+f1ererdu-e61-dtz-j3ff0m77ug8t"/>
                <a:cs typeface="NVLADM+f1ererdu-e61-dtz-j3ff0m77ug8t"/>
              </a:rPr>
              <a:t> </a:t>
            </a:r>
            <a:r>
              <a:rPr sz="850" spc="-10" dirty="0">
                <a:solidFill>
                  <a:srgbClr val="333333"/>
                </a:solidFill>
                <a:latin typeface="NVLADM+f1ererdu-e61-dtz-j3ff0m77ug8t"/>
                <a:cs typeface="NVLADM+f1ererdu-e61-dtz-j3ff0m77ug8t"/>
              </a:rPr>
              <a:t>can</a:t>
            </a:r>
          </a:p>
        </p:txBody>
      </p:sp>
      <p:sp>
        <p:nvSpPr>
          <p:cNvPr id="24" name="object 24"/>
          <p:cNvSpPr txBox="1"/>
          <p:nvPr/>
        </p:nvSpPr>
        <p:spPr>
          <a:xfrm>
            <a:off x="9523809" y="3518606"/>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+13</a:t>
            </a:r>
          </a:p>
        </p:txBody>
      </p:sp>
      <p:sp>
        <p:nvSpPr>
          <p:cNvPr id="25" name="object 25"/>
          <p:cNvSpPr txBox="1"/>
          <p:nvPr/>
        </p:nvSpPr>
        <p:spPr>
          <a:xfrm>
            <a:off x="5874687" y="4116234"/>
            <a:ext cx="787170"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Favourable</a:t>
            </a:r>
          </a:p>
        </p:txBody>
      </p:sp>
      <p:sp>
        <p:nvSpPr>
          <p:cNvPr id="26" name="object 26"/>
          <p:cNvSpPr txBox="1"/>
          <p:nvPr/>
        </p:nvSpPr>
        <p:spPr>
          <a:xfrm>
            <a:off x="6837092" y="4116234"/>
            <a:ext cx="590839"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Neutral</a:t>
            </a:r>
          </a:p>
        </p:txBody>
      </p:sp>
      <p:sp>
        <p:nvSpPr>
          <p:cNvPr id="27" name="object 27"/>
          <p:cNvSpPr txBox="1"/>
          <p:nvPr/>
        </p:nvSpPr>
        <p:spPr>
          <a:xfrm>
            <a:off x="7605680" y="4116234"/>
            <a:ext cx="909756"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Unfavourable</a:t>
            </a:r>
          </a:p>
        </p:txBody>
      </p:sp>
      <p:sp>
        <p:nvSpPr>
          <p:cNvPr id="28" name="object 28"/>
          <p:cNvSpPr txBox="1"/>
          <p:nvPr/>
        </p:nvSpPr>
        <p:spPr>
          <a:xfrm>
            <a:off x="949039" y="4811305"/>
            <a:ext cx="775795"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Your score</a:t>
            </a:r>
          </a:p>
        </p:txBody>
      </p:sp>
      <p:sp>
        <p:nvSpPr>
          <p:cNvPr id="29" name="object 29"/>
          <p:cNvSpPr txBox="1"/>
          <p:nvPr/>
        </p:nvSpPr>
        <p:spPr>
          <a:xfrm>
            <a:off x="1904761" y="4811305"/>
            <a:ext cx="2328823"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Merseyside Fire &amp; Rescue 2018 norm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4EA3-7DF3-4E7D-8885-25F6EEE0EA86}"/>
              </a:ext>
            </a:extLst>
          </p:cNvPr>
          <p:cNvSpPr>
            <a:spLocks noGrp="1"/>
          </p:cNvSpPr>
          <p:nvPr>
            <p:ph type="title"/>
          </p:nvPr>
        </p:nvSpPr>
        <p:spPr>
          <a:xfrm>
            <a:off x="291495" y="243054"/>
            <a:ext cx="9226478" cy="276679"/>
          </a:xfrm>
        </p:spPr>
        <p:txBody>
          <a:bodyPr vert="horz" wrap="square" lIns="0" tIns="0" rIns="0" bIns="0" rtlCol="0">
            <a:spAutoFit/>
          </a:bodyPr>
          <a:lstStyle/>
          <a:p>
            <a:pPr rtl="0">
              <a:lnSpc>
                <a:spcPts val="2315"/>
              </a:lnSpc>
            </a:pPr>
            <a:r>
              <a:rPr lang="en-GB" b="1" dirty="0">
                <a:latin typeface="Avenir Medium" panose="020B0604020202020204" charset="0"/>
                <a:cs typeface="Avenir Medium" panose="020B0604020202020204" charset="0"/>
              </a:rPr>
              <a:t>Our engagement score</a:t>
            </a:r>
          </a:p>
        </p:txBody>
      </p:sp>
      <p:graphicFrame>
        <p:nvGraphicFramePr>
          <p:cNvPr id="4" name="Chart 3">
            <a:extLst>
              <a:ext uri="{FF2B5EF4-FFF2-40B4-BE49-F238E27FC236}">
                <a16:creationId xmlns:a16="http://schemas.microsoft.com/office/drawing/2014/main" id="{2870D56A-2682-44EA-91DE-DA9D1C2DB742}"/>
              </a:ext>
            </a:extLst>
          </p:cNvPr>
          <p:cNvGraphicFramePr>
            <a:graphicFrameLocks/>
          </p:cNvGraphicFramePr>
          <p:nvPr/>
        </p:nvGraphicFramePr>
        <p:xfrm>
          <a:off x="378149" y="1131342"/>
          <a:ext cx="9683751" cy="33186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57D4ED0-7F91-44B6-B2B8-328391737F7F}"/>
              </a:ext>
            </a:extLst>
          </p:cNvPr>
          <p:cNvSpPr txBox="1"/>
          <p:nvPr/>
        </p:nvSpPr>
        <p:spPr>
          <a:xfrm>
            <a:off x="304297" y="4998755"/>
            <a:ext cx="1129921" cy="304763"/>
          </a:xfrm>
          <a:prstGeom prst="rect">
            <a:avLst/>
          </a:prstGeom>
          <a:noFill/>
        </p:spPr>
        <p:txBody>
          <a:bodyPr wrap="square" rtlCol="0">
            <a:spAutoFit/>
          </a:bodyPr>
          <a:lstStyle/>
          <a:p>
            <a:pPr algn="r" defTabSz="914400" fontAlgn="base">
              <a:lnSpc>
                <a:spcPts val="800"/>
              </a:lnSpc>
              <a:spcBef>
                <a:spcPct val="0"/>
              </a:spcBef>
              <a:spcAft>
                <a:spcPct val="0"/>
              </a:spcAft>
            </a:pPr>
            <a:r>
              <a:rPr lang="en-GB" sz="1000" b="1" dirty="0">
                <a:ea typeface="Avenir Book" charset="0"/>
                <a:cs typeface="Avenir Book" charset="0"/>
              </a:rPr>
              <a:t>Competitive Disadvantage</a:t>
            </a:r>
          </a:p>
        </p:txBody>
      </p:sp>
      <p:sp>
        <p:nvSpPr>
          <p:cNvPr id="6" name="TextBox 5">
            <a:extLst>
              <a:ext uri="{FF2B5EF4-FFF2-40B4-BE49-F238E27FC236}">
                <a16:creationId xmlns:a16="http://schemas.microsoft.com/office/drawing/2014/main" id="{54801FF1-FE74-4470-8F75-ABFE6FB82030}"/>
              </a:ext>
            </a:extLst>
          </p:cNvPr>
          <p:cNvSpPr txBox="1"/>
          <p:nvPr/>
        </p:nvSpPr>
        <p:spPr>
          <a:xfrm>
            <a:off x="9403719" y="4995217"/>
            <a:ext cx="1152391" cy="304763"/>
          </a:xfrm>
          <a:prstGeom prst="rect">
            <a:avLst/>
          </a:prstGeom>
          <a:noFill/>
        </p:spPr>
        <p:txBody>
          <a:bodyPr wrap="square" rtlCol="0">
            <a:spAutoFit/>
          </a:bodyPr>
          <a:lstStyle>
            <a:defPPr>
              <a:defRPr lang="en-US"/>
            </a:defPPr>
            <a:lvl1pPr algn="r" fontAlgn="base">
              <a:lnSpc>
                <a:spcPts val="800"/>
              </a:lnSpc>
              <a:spcBef>
                <a:spcPct val="0"/>
              </a:spcBef>
              <a:spcAft>
                <a:spcPct val="0"/>
              </a:spcAft>
              <a:defRPr sz="1000" b="1">
                <a:latin typeface="Avenir Book" charset="0"/>
                <a:ea typeface="Avenir Book" charset="0"/>
                <a:cs typeface="Avenir Book" charset="0"/>
              </a:defRPr>
            </a:lvl1pPr>
          </a:lstStyle>
          <a:p>
            <a:pPr algn="l"/>
            <a:r>
              <a:rPr lang="en-GB" dirty="0">
                <a:latin typeface="+mn-lt"/>
              </a:rPr>
              <a:t>Competitive Advantage</a:t>
            </a:r>
          </a:p>
        </p:txBody>
      </p:sp>
      <p:sp>
        <p:nvSpPr>
          <p:cNvPr id="7" name="Right Arrow 29">
            <a:extLst>
              <a:ext uri="{FF2B5EF4-FFF2-40B4-BE49-F238E27FC236}">
                <a16:creationId xmlns:a16="http://schemas.microsoft.com/office/drawing/2014/main" id="{47F4AB89-A8CA-47C4-90D1-F257BB33F97D}"/>
              </a:ext>
            </a:extLst>
          </p:cNvPr>
          <p:cNvSpPr/>
          <p:nvPr/>
        </p:nvSpPr>
        <p:spPr bwMode="auto">
          <a:xfrm>
            <a:off x="6138788" y="5018516"/>
            <a:ext cx="3209135" cy="258171"/>
          </a:xfrm>
          <a:prstGeom prst="rightArrow">
            <a:avLst/>
          </a:prstGeom>
          <a:gradFill flip="none" rotWithShape="1">
            <a:gsLst>
              <a:gs pos="0">
                <a:srgbClr val="F7CF00"/>
              </a:gs>
              <a:gs pos="14000">
                <a:srgbClr val="FFFF00"/>
              </a:gs>
              <a:gs pos="57000">
                <a:srgbClr val="3EA535"/>
              </a:gs>
            </a:gsLst>
            <a:lin ang="27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pPr>
            <a:endParaRPr lang="en-GB" b="1" dirty="0">
              <a:solidFill>
                <a:srgbClr val="000000"/>
              </a:solidFill>
            </a:endParaRPr>
          </a:p>
        </p:txBody>
      </p:sp>
      <p:sp>
        <p:nvSpPr>
          <p:cNvPr id="8" name="Right Arrow 30">
            <a:extLst>
              <a:ext uri="{FF2B5EF4-FFF2-40B4-BE49-F238E27FC236}">
                <a16:creationId xmlns:a16="http://schemas.microsoft.com/office/drawing/2014/main" id="{A19EDA5D-9C01-41BA-A322-9CD9DB4E96FA}"/>
              </a:ext>
            </a:extLst>
          </p:cNvPr>
          <p:cNvSpPr/>
          <p:nvPr/>
        </p:nvSpPr>
        <p:spPr bwMode="auto">
          <a:xfrm rot="10800000">
            <a:off x="1377280" y="5018514"/>
            <a:ext cx="4689499" cy="258170"/>
          </a:xfrm>
          <a:prstGeom prst="rightArrow">
            <a:avLst>
              <a:gd name="adj1" fmla="val 50000"/>
              <a:gd name="adj2" fmla="val 50000"/>
            </a:avLst>
          </a:prstGeom>
          <a:gradFill flip="none" rotWithShape="1">
            <a:gsLst>
              <a:gs pos="0">
                <a:srgbClr val="CD1335"/>
              </a:gs>
              <a:gs pos="82000">
                <a:srgbClr val="EB620E"/>
              </a:gs>
              <a:gs pos="100000">
                <a:srgbClr val="FFC000"/>
              </a:gs>
              <a:gs pos="100000">
                <a:srgbClr val="F7CF00"/>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pPr>
            <a:endParaRPr lang="en-GB" b="1" dirty="0">
              <a:solidFill>
                <a:srgbClr val="000000"/>
              </a:solidFill>
            </a:endParaRPr>
          </a:p>
        </p:txBody>
      </p:sp>
      <p:sp>
        <p:nvSpPr>
          <p:cNvPr id="9" name="TextBox 8">
            <a:extLst>
              <a:ext uri="{FF2B5EF4-FFF2-40B4-BE49-F238E27FC236}">
                <a16:creationId xmlns:a16="http://schemas.microsoft.com/office/drawing/2014/main" id="{9D654AEE-8491-40AB-A46D-5465174AD7F0}"/>
              </a:ext>
            </a:extLst>
          </p:cNvPr>
          <p:cNvSpPr txBox="1"/>
          <p:nvPr/>
        </p:nvSpPr>
        <p:spPr>
          <a:xfrm>
            <a:off x="3978548" y="5383548"/>
            <a:ext cx="1296574" cy="402290"/>
          </a:xfrm>
          <a:prstGeom prst="rect">
            <a:avLst/>
          </a:prstGeom>
          <a:noFill/>
          <a:ln>
            <a:noFill/>
          </a:ln>
        </p:spPr>
        <p:txBody>
          <a:bodyPr wrap="square" rtlCol="0">
            <a:spAutoFit/>
          </a:bodyPr>
          <a:lstStyle/>
          <a:p>
            <a:pPr algn="l" defTabSz="914400" fontAlgn="base">
              <a:lnSpc>
                <a:spcPts val="1200"/>
              </a:lnSpc>
              <a:spcBef>
                <a:spcPct val="0"/>
              </a:spcBef>
              <a:spcAft>
                <a:spcPct val="0"/>
              </a:spcAft>
            </a:pPr>
            <a:r>
              <a:rPr lang="en-GB" sz="1200" dirty="0">
                <a:ea typeface="Avenir Book" charset="0"/>
                <a:cs typeface="Avenir Book" charset="0"/>
              </a:rPr>
              <a:t>Some disadvantage</a:t>
            </a:r>
          </a:p>
        </p:txBody>
      </p:sp>
      <p:sp>
        <p:nvSpPr>
          <p:cNvPr id="10" name="Rectangle 9">
            <a:extLst>
              <a:ext uri="{FF2B5EF4-FFF2-40B4-BE49-F238E27FC236}">
                <a16:creationId xmlns:a16="http://schemas.microsoft.com/office/drawing/2014/main" id="{88209F26-E0B2-474F-89BA-2CE170ACABA5}"/>
              </a:ext>
            </a:extLst>
          </p:cNvPr>
          <p:cNvSpPr/>
          <p:nvPr/>
        </p:nvSpPr>
        <p:spPr>
          <a:xfrm>
            <a:off x="3768673" y="5419710"/>
            <a:ext cx="180000" cy="180000"/>
          </a:xfrm>
          <a:prstGeom prst="rect">
            <a:avLst/>
          </a:prstGeom>
          <a:solidFill>
            <a:srgbClr val="EB62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 name="TextBox 10">
            <a:extLst>
              <a:ext uri="{FF2B5EF4-FFF2-40B4-BE49-F238E27FC236}">
                <a16:creationId xmlns:a16="http://schemas.microsoft.com/office/drawing/2014/main" id="{CE1F9204-6CEC-468B-BEE7-D3AE496AB302}"/>
              </a:ext>
            </a:extLst>
          </p:cNvPr>
          <p:cNvSpPr txBox="1"/>
          <p:nvPr/>
        </p:nvSpPr>
        <p:spPr>
          <a:xfrm>
            <a:off x="2602255" y="5383548"/>
            <a:ext cx="1809392" cy="402290"/>
          </a:xfrm>
          <a:prstGeom prst="rect">
            <a:avLst/>
          </a:prstGeom>
          <a:noFill/>
          <a:ln>
            <a:noFill/>
          </a:ln>
        </p:spPr>
        <p:txBody>
          <a:bodyPr wrap="square" rtlCol="0">
            <a:spAutoFit/>
          </a:bodyPr>
          <a:lstStyle/>
          <a:p>
            <a:pPr algn="l" defTabSz="914400" fontAlgn="base">
              <a:lnSpc>
                <a:spcPts val="1200"/>
              </a:lnSpc>
              <a:spcBef>
                <a:spcPct val="0"/>
              </a:spcBef>
              <a:spcAft>
                <a:spcPct val="0"/>
              </a:spcAft>
            </a:pPr>
            <a:r>
              <a:rPr lang="en-GB" sz="1200" dirty="0">
                <a:ea typeface="Avenir Book" charset="0"/>
                <a:cs typeface="Avenir Book" charset="0"/>
              </a:rPr>
              <a:t>Significant </a:t>
            </a:r>
          </a:p>
          <a:p>
            <a:pPr algn="l" defTabSz="914400" fontAlgn="base">
              <a:lnSpc>
                <a:spcPts val="1200"/>
              </a:lnSpc>
              <a:spcBef>
                <a:spcPct val="0"/>
              </a:spcBef>
              <a:spcAft>
                <a:spcPct val="0"/>
              </a:spcAft>
            </a:pPr>
            <a:r>
              <a:rPr lang="en-GB" sz="1200" dirty="0">
                <a:ea typeface="Avenir Book" charset="0"/>
                <a:cs typeface="Avenir Book" charset="0"/>
              </a:rPr>
              <a:t>disadvantage </a:t>
            </a:r>
          </a:p>
        </p:txBody>
      </p:sp>
      <p:sp>
        <p:nvSpPr>
          <p:cNvPr id="12" name="Rectangle 11">
            <a:extLst>
              <a:ext uri="{FF2B5EF4-FFF2-40B4-BE49-F238E27FC236}">
                <a16:creationId xmlns:a16="http://schemas.microsoft.com/office/drawing/2014/main" id="{4706049E-946A-44EB-961C-A5A9A8018236}"/>
              </a:ext>
            </a:extLst>
          </p:cNvPr>
          <p:cNvSpPr/>
          <p:nvPr/>
        </p:nvSpPr>
        <p:spPr>
          <a:xfrm>
            <a:off x="2392379" y="5419710"/>
            <a:ext cx="180000" cy="180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CD1335"/>
              </a:solidFill>
            </a:endParaRPr>
          </a:p>
        </p:txBody>
      </p:sp>
      <p:sp>
        <p:nvSpPr>
          <p:cNvPr id="13" name="TextBox 12">
            <a:extLst>
              <a:ext uri="{FF2B5EF4-FFF2-40B4-BE49-F238E27FC236}">
                <a16:creationId xmlns:a16="http://schemas.microsoft.com/office/drawing/2014/main" id="{FA43626E-025D-4AAF-9321-44A70981916E}"/>
              </a:ext>
            </a:extLst>
          </p:cNvPr>
          <p:cNvSpPr txBox="1"/>
          <p:nvPr/>
        </p:nvSpPr>
        <p:spPr>
          <a:xfrm>
            <a:off x="5373992" y="5383548"/>
            <a:ext cx="1079674" cy="402290"/>
          </a:xfrm>
          <a:prstGeom prst="rect">
            <a:avLst/>
          </a:prstGeom>
          <a:noFill/>
          <a:ln>
            <a:noFill/>
          </a:ln>
        </p:spPr>
        <p:txBody>
          <a:bodyPr wrap="square" rtlCol="0">
            <a:spAutoFit/>
          </a:bodyPr>
          <a:lstStyle/>
          <a:p>
            <a:pPr algn="l" defTabSz="914400" fontAlgn="base">
              <a:lnSpc>
                <a:spcPts val="1200"/>
              </a:lnSpc>
              <a:spcBef>
                <a:spcPct val="0"/>
              </a:spcBef>
              <a:spcAft>
                <a:spcPct val="0"/>
              </a:spcAft>
            </a:pPr>
            <a:r>
              <a:rPr lang="en-GB" sz="1200" dirty="0">
                <a:ea typeface="Avenir Book" charset="0"/>
                <a:cs typeface="Avenir Book" charset="0"/>
              </a:rPr>
              <a:t>Average (mean)</a:t>
            </a:r>
          </a:p>
        </p:txBody>
      </p:sp>
      <p:sp>
        <p:nvSpPr>
          <p:cNvPr id="14" name="Rectangle 13">
            <a:extLst>
              <a:ext uri="{FF2B5EF4-FFF2-40B4-BE49-F238E27FC236}">
                <a16:creationId xmlns:a16="http://schemas.microsoft.com/office/drawing/2014/main" id="{5C60D06F-C118-41F8-851E-CF405E728146}"/>
              </a:ext>
            </a:extLst>
          </p:cNvPr>
          <p:cNvSpPr/>
          <p:nvPr/>
        </p:nvSpPr>
        <p:spPr>
          <a:xfrm>
            <a:off x="5164117" y="5419710"/>
            <a:ext cx="180000" cy="180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6593C3"/>
              </a:solidFill>
            </a:endParaRPr>
          </a:p>
        </p:txBody>
      </p:sp>
      <p:sp>
        <p:nvSpPr>
          <p:cNvPr id="16" name="TextBox 15">
            <a:extLst>
              <a:ext uri="{FF2B5EF4-FFF2-40B4-BE49-F238E27FC236}">
                <a16:creationId xmlns:a16="http://schemas.microsoft.com/office/drawing/2014/main" id="{BCC336DC-1BD7-45ED-A886-142FC73F737B}"/>
              </a:ext>
            </a:extLst>
          </p:cNvPr>
          <p:cNvSpPr txBox="1"/>
          <p:nvPr/>
        </p:nvSpPr>
        <p:spPr>
          <a:xfrm>
            <a:off x="6426506" y="5383548"/>
            <a:ext cx="1261481" cy="402290"/>
          </a:xfrm>
          <a:prstGeom prst="rect">
            <a:avLst/>
          </a:prstGeom>
          <a:noFill/>
          <a:ln>
            <a:noFill/>
          </a:ln>
        </p:spPr>
        <p:txBody>
          <a:bodyPr wrap="square" rtlCol="0">
            <a:spAutoFit/>
          </a:bodyPr>
          <a:lstStyle/>
          <a:p>
            <a:pPr algn="l" defTabSz="914400" fontAlgn="base">
              <a:lnSpc>
                <a:spcPts val="1200"/>
              </a:lnSpc>
              <a:spcBef>
                <a:spcPct val="0"/>
              </a:spcBef>
              <a:spcAft>
                <a:spcPct val="0"/>
              </a:spcAft>
            </a:pPr>
            <a:r>
              <a:rPr lang="en-GB" sz="1200" dirty="0">
                <a:ea typeface="Avenir Book" charset="0"/>
                <a:cs typeface="Avenir Book" charset="0"/>
              </a:rPr>
              <a:t>Some </a:t>
            </a:r>
          </a:p>
          <a:p>
            <a:pPr algn="l" defTabSz="914400" fontAlgn="base">
              <a:lnSpc>
                <a:spcPts val="1200"/>
              </a:lnSpc>
              <a:spcBef>
                <a:spcPct val="0"/>
              </a:spcBef>
              <a:spcAft>
                <a:spcPct val="0"/>
              </a:spcAft>
            </a:pPr>
            <a:r>
              <a:rPr lang="en-GB" sz="1200" dirty="0">
                <a:ea typeface="Avenir Book" charset="0"/>
                <a:cs typeface="Avenir Book" charset="0"/>
              </a:rPr>
              <a:t>advantage</a:t>
            </a:r>
          </a:p>
        </p:txBody>
      </p:sp>
      <p:sp>
        <p:nvSpPr>
          <p:cNvPr id="17" name="Rectangle 16">
            <a:extLst>
              <a:ext uri="{FF2B5EF4-FFF2-40B4-BE49-F238E27FC236}">
                <a16:creationId xmlns:a16="http://schemas.microsoft.com/office/drawing/2014/main" id="{5999809F-CC8A-4F79-905B-A77BDBDD80D1}"/>
              </a:ext>
            </a:extLst>
          </p:cNvPr>
          <p:cNvSpPr/>
          <p:nvPr/>
        </p:nvSpPr>
        <p:spPr>
          <a:xfrm>
            <a:off x="6216633" y="5419710"/>
            <a:ext cx="180000" cy="180000"/>
          </a:xfrm>
          <a:prstGeom prst="rect">
            <a:avLst/>
          </a:prstGeom>
          <a:solidFill>
            <a:srgbClr val="F7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6593C3"/>
              </a:solidFill>
            </a:endParaRPr>
          </a:p>
        </p:txBody>
      </p:sp>
      <p:sp>
        <p:nvSpPr>
          <p:cNvPr id="18" name="TextBox 17">
            <a:extLst>
              <a:ext uri="{FF2B5EF4-FFF2-40B4-BE49-F238E27FC236}">
                <a16:creationId xmlns:a16="http://schemas.microsoft.com/office/drawing/2014/main" id="{1B6472C6-6F83-40A9-A4F9-4032C36221B7}"/>
              </a:ext>
            </a:extLst>
          </p:cNvPr>
          <p:cNvSpPr txBox="1"/>
          <p:nvPr/>
        </p:nvSpPr>
        <p:spPr>
          <a:xfrm>
            <a:off x="7617843" y="5383548"/>
            <a:ext cx="1398078" cy="402290"/>
          </a:xfrm>
          <a:prstGeom prst="rect">
            <a:avLst/>
          </a:prstGeom>
          <a:noFill/>
          <a:ln>
            <a:noFill/>
          </a:ln>
        </p:spPr>
        <p:txBody>
          <a:bodyPr wrap="square" rtlCol="0">
            <a:spAutoFit/>
          </a:bodyPr>
          <a:lstStyle/>
          <a:p>
            <a:pPr algn="l" defTabSz="914400" fontAlgn="base">
              <a:lnSpc>
                <a:spcPts val="1200"/>
              </a:lnSpc>
              <a:spcBef>
                <a:spcPct val="0"/>
              </a:spcBef>
              <a:spcAft>
                <a:spcPct val="0"/>
              </a:spcAft>
            </a:pPr>
            <a:r>
              <a:rPr lang="en-GB" sz="1200" dirty="0">
                <a:ea typeface="Avenir Book" charset="0"/>
                <a:cs typeface="Avenir Book" charset="0"/>
              </a:rPr>
              <a:t>Significant advantage</a:t>
            </a:r>
          </a:p>
        </p:txBody>
      </p:sp>
      <p:sp>
        <p:nvSpPr>
          <p:cNvPr id="19" name="Rectangle 18">
            <a:extLst>
              <a:ext uri="{FF2B5EF4-FFF2-40B4-BE49-F238E27FC236}">
                <a16:creationId xmlns:a16="http://schemas.microsoft.com/office/drawing/2014/main" id="{F1D0A241-E0A1-4E2F-AD3A-44925A894149}"/>
              </a:ext>
            </a:extLst>
          </p:cNvPr>
          <p:cNvSpPr/>
          <p:nvPr/>
        </p:nvSpPr>
        <p:spPr>
          <a:xfrm>
            <a:off x="7407968" y="5419710"/>
            <a:ext cx="180000" cy="18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6593C3"/>
              </a:solidFill>
            </a:endParaRPr>
          </a:p>
        </p:txBody>
      </p:sp>
      <p:sp>
        <p:nvSpPr>
          <p:cNvPr id="32" name="Arrow: Down 31">
            <a:extLst>
              <a:ext uri="{FF2B5EF4-FFF2-40B4-BE49-F238E27FC236}">
                <a16:creationId xmlns:a16="http://schemas.microsoft.com/office/drawing/2014/main" id="{66D9DB72-36DB-4451-B8F1-B88A58951B3E}"/>
              </a:ext>
            </a:extLst>
          </p:cNvPr>
          <p:cNvSpPr/>
          <p:nvPr/>
        </p:nvSpPr>
        <p:spPr>
          <a:xfrm>
            <a:off x="8235162" y="1838050"/>
            <a:ext cx="163440" cy="50144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
            <a:extLst>
              <a:ext uri="{FF2B5EF4-FFF2-40B4-BE49-F238E27FC236}">
                <a16:creationId xmlns:a16="http://schemas.microsoft.com/office/drawing/2014/main" id="{8BEAFB8C-179C-49C8-A6F4-287429DAD639}"/>
              </a:ext>
            </a:extLst>
          </p:cNvPr>
          <p:cNvSpPr txBox="1">
            <a:spLocks/>
          </p:cNvSpPr>
          <p:nvPr/>
        </p:nvSpPr>
        <p:spPr>
          <a:xfrm>
            <a:off x="5161856" y="1396648"/>
            <a:ext cx="720394" cy="276999"/>
          </a:xfrm>
          <a:prstGeom prst="rect">
            <a:avLst/>
          </a:prstGeom>
        </p:spPr>
        <p:txBody>
          <a:bodyPr wrap="square" lIns="0" tIns="0" rIns="0" bIns="0" anchor="t">
            <a:spAutoFit/>
          </a:bodyPr>
          <a:lstStyle>
            <a:lvl1pPr marL="0" indent="0">
              <a:spcBef>
                <a:spcPts val="0"/>
              </a:spcBef>
              <a:buSzTx/>
              <a:buNone/>
              <a:defRPr sz="1400">
                <a:solidFill>
                  <a:schemeClr val="accent2"/>
                </a:solidFill>
                <a:latin typeface="+mn-lt"/>
                <a:ea typeface="ASRBLG+f1uvezo-1ayt-dji-4sur1p1f0j2o" panose="020B0604020202020204"/>
                <a:cs typeface="ASRBLG+f1uvezo-1ayt-dji-4sur1p1f0j2o" panose="020B0604020202020204"/>
                <a:sym typeface="Avenir Book"/>
              </a:defRPr>
            </a:lvl1pPr>
            <a:lvl2pPr marL="0" indent="200231">
              <a:spcBef>
                <a:spcPts val="0"/>
              </a:spcBef>
              <a:buSzTx/>
              <a:buNone/>
              <a:defRPr sz="1400">
                <a:solidFill>
                  <a:schemeClr val="accent2"/>
                </a:solidFill>
                <a:latin typeface="+mn-lt"/>
                <a:ea typeface="+mn-ea"/>
                <a:cs typeface="+mn-cs"/>
              </a:defRPr>
            </a:lvl2pPr>
            <a:lvl3pPr marL="0" indent="400461">
              <a:spcBef>
                <a:spcPts val="0"/>
              </a:spcBef>
              <a:buSzTx/>
              <a:buNone/>
              <a:defRPr sz="1400">
                <a:solidFill>
                  <a:schemeClr val="accent2"/>
                </a:solidFill>
                <a:latin typeface="+mn-lt"/>
                <a:ea typeface="+mn-ea"/>
                <a:cs typeface="+mn-cs"/>
              </a:defRPr>
            </a:lvl3pPr>
            <a:lvl4pPr marL="0" indent="600692">
              <a:spcBef>
                <a:spcPts val="0"/>
              </a:spcBef>
              <a:buSzTx/>
              <a:buNone/>
              <a:defRPr sz="1400">
                <a:solidFill>
                  <a:schemeClr val="accent2"/>
                </a:solidFill>
                <a:latin typeface="+mn-lt"/>
                <a:ea typeface="+mn-ea"/>
                <a:cs typeface="+mn-cs"/>
              </a:defRPr>
            </a:lvl4pPr>
            <a:lvl5pPr marL="0" indent="800923">
              <a:spcBef>
                <a:spcPts val="0"/>
              </a:spcBef>
              <a:buSzTx/>
              <a:buNone/>
              <a:defRPr sz="1400">
                <a:solidFill>
                  <a:schemeClr val="accent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800" kern="0" dirty="0">
                <a:solidFill>
                  <a:schemeClr val="tx2">
                    <a:lumMod val="50000"/>
                  </a:schemeClr>
                </a:solidFill>
              </a:rPr>
              <a:t>2016</a:t>
            </a:r>
          </a:p>
        </p:txBody>
      </p:sp>
      <p:sp>
        <p:nvSpPr>
          <p:cNvPr id="27" name="Text Placeholder 2">
            <a:extLst>
              <a:ext uri="{FF2B5EF4-FFF2-40B4-BE49-F238E27FC236}">
                <a16:creationId xmlns:a16="http://schemas.microsoft.com/office/drawing/2014/main" id="{9D0C9C73-3990-402C-8EBB-C23CEC5DCED6}"/>
              </a:ext>
            </a:extLst>
          </p:cNvPr>
          <p:cNvSpPr txBox="1">
            <a:spLocks/>
          </p:cNvSpPr>
          <p:nvPr/>
        </p:nvSpPr>
        <p:spPr>
          <a:xfrm>
            <a:off x="8038405" y="1507620"/>
            <a:ext cx="720394" cy="276999"/>
          </a:xfrm>
          <a:prstGeom prst="rect">
            <a:avLst/>
          </a:prstGeom>
        </p:spPr>
        <p:txBody>
          <a:bodyPr wrap="square" lIns="0" tIns="0" rIns="0" bIns="0" anchor="t">
            <a:spAutoFit/>
          </a:bodyPr>
          <a:lstStyle>
            <a:lvl1pPr marL="0" indent="0">
              <a:spcBef>
                <a:spcPts val="0"/>
              </a:spcBef>
              <a:buSzTx/>
              <a:buNone/>
              <a:defRPr sz="1400">
                <a:solidFill>
                  <a:schemeClr val="accent2"/>
                </a:solidFill>
                <a:latin typeface="+mn-lt"/>
                <a:ea typeface="ASRBLG+f1uvezo-1ayt-dji-4sur1p1f0j2o" panose="020B0604020202020204"/>
                <a:cs typeface="ASRBLG+f1uvezo-1ayt-dji-4sur1p1f0j2o" panose="020B0604020202020204"/>
                <a:sym typeface="Avenir Book"/>
              </a:defRPr>
            </a:lvl1pPr>
            <a:lvl2pPr marL="0" indent="200231">
              <a:spcBef>
                <a:spcPts val="0"/>
              </a:spcBef>
              <a:buSzTx/>
              <a:buNone/>
              <a:defRPr sz="1400">
                <a:solidFill>
                  <a:schemeClr val="accent2"/>
                </a:solidFill>
                <a:latin typeface="+mn-lt"/>
                <a:ea typeface="+mn-ea"/>
                <a:cs typeface="+mn-cs"/>
              </a:defRPr>
            </a:lvl2pPr>
            <a:lvl3pPr marL="0" indent="400461">
              <a:spcBef>
                <a:spcPts val="0"/>
              </a:spcBef>
              <a:buSzTx/>
              <a:buNone/>
              <a:defRPr sz="1400">
                <a:solidFill>
                  <a:schemeClr val="accent2"/>
                </a:solidFill>
                <a:latin typeface="+mn-lt"/>
                <a:ea typeface="+mn-ea"/>
                <a:cs typeface="+mn-cs"/>
              </a:defRPr>
            </a:lvl3pPr>
            <a:lvl4pPr marL="0" indent="600692">
              <a:spcBef>
                <a:spcPts val="0"/>
              </a:spcBef>
              <a:buSzTx/>
              <a:buNone/>
              <a:defRPr sz="1400">
                <a:solidFill>
                  <a:schemeClr val="accent2"/>
                </a:solidFill>
                <a:latin typeface="+mn-lt"/>
                <a:ea typeface="+mn-ea"/>
                <a:cs typeface="+mn-cs"/>
              </a:defRPr>
            </a:lvl4pPr>
            <a:lvl5pPr marL="0" indent="800923">
              <a:spcBef>
                <a:spcPts val="0"/>
              </a:spcBef>
              <a:buSzTx/>
              <a:buNone/>
              <a:defRPr sz="1400">
                <a:solidFill>
                  <a:schemeClr val="accent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800" kern="0" dirty="0">
                <a:solidFill>
                  <a:schemeClr val="tx2">
                    <a:lumMod val="50000"/>
                  </a:schemeClr>
                </a:solidFill>
              </a:rPr>
              <a:t>2020</a:t>
            </a:r>
          </a:p>
        </p:txBody>
      </p:sp>
      <p:sp>
        <p:nvSpPr>
          <p:cNvPr id="30" name="Arrow: Down 29">
            <a:extLst>
              <a:ext uri="{FF2B5EF4-FFF2-40B4-BE49-F238E27FC236}">
                <a16:creationId xmlns:a16="http://schemas.microsoft.com/office/drawing/2014/main" id="{0A833A66-592C-4B9B-9A21-0E05FAE245FE}"/>
              </a:ext>
            </a:extLst>
          </p:cNvPr>
          <p:cNvSpPr/>
          <p:nvPr/>
        </p:nvSpPr>
        <p:spPr>
          <a:xfrm>
            <a:off x="5775544" y="1594020"/>
            <a:ext cx="163440" cy="50144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rrow: Down 32">
            <a:extLst>
              <a:ext uri="{FF2B5EF4-FFF2-40B4-BE49-F238E27FC236}">
                <a16:creationId xmlns:a16="http://schemas.microsoft.com/office/drawing/2014/main" id="{C8EBEFED-D8C7-4D00-8198-59D41EC529A8}"/>
              </a:ext>
            </a:extLst>
          </p:cNvPr>
          <p:cNvSpPr/>
          <p:nvPr/>
        </p:nvSpPr>
        <p:spPr>
          <a:xfrm>
            <a:off x="5600058" y="1741790"/>
            <a:ext cx="163440" cy="50144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2">
            <a:extLst>
              <a:ext uri="{FF2B5EF4-FFF2-40B4-BE49-F238E27FC236}">
                <a16:creationId xmlns:a16="http://schemas.microsoft.com/office/drawing/2014/main" id="{04B83913-A97D-48CF-9D9C-A002CA3FD017}"/>
              </a:ext>
            </a:extLst>
          </p:cNvPr>
          <p:cNvSpPr txBox="1">
            <a:spLocks/>
          </p:cNvSpPr>
          <p:nvPr/>
        </p:nvSpPr>
        <p:spPr>
          <a:xfrm>
            <a:off x="5706112" y="1296768"/>
            <a:ext cx="720394" cy="276999"/>
          </a:xfrm>
          <a:prstGeom prst="rect">
            <a:avLst/>
          </a:prstGeom>
        </p:spPr>
        <p:txBody>
          <a:bodyPr wrap="square" lIns="0" tIns="0" rIns="0" bIns="0" anchor="t">
            <a:spAutoFit/>
          </a:bodyPr>
          <a:lstStyle>
            <a:lvl1pPr marL="0" indent="0">
              <a:spcBef>
                <a:spcPts val="0"/>
              </a:spcBef>
              <a:buSzTx/>
              <a:buNone/>
              <a:defRPr sz="1400">
                <a:solidFill>
                  <a:schemeClr val="accent2"/>
                </a:solidFill>
                <a:latin typeface="+mn-lt"/>
                <a:ea typeface="ASRBLG+f1uvezo-1ayt-dji-4sur1p1f0j2o" panose="020B0604020202020204"/>
                <a:cs typeface="ASRBLG+f1uvezo-1ayt-dji-4sur1p1f0j2o" panose="020B0604020202020204"/>
                <a:sym typeface="Avenir Book"/>
              </a:defRPr>
            </a:lvl1pPr>
            <a:lvl2pPr marL="0" indent="200231">
              <a:spcBef>
                <a:spcPts val="0"/>
              </a:spcBef>
              <a:buSzTx/>
              <a:buNone/>
              <a:defRPr sz="1400">
                <a:solidFill>
                  <a:schemeClr val="accent2"/>
                </a:solidFill>
                <a:latin typeface="+mn-lt"/>
                <a:ea typeface="+mn-ea"/>
                <a:cs typeface="+mn-cs"/>
              </a:defRPr>
            </a:lvl2pPr>
            <a:lvl3pPr marL="0" indent="400461">
              <a:spcBef>
                <a:spcPts val="0"/>
              </a:spcBef>
              <a:buSzTx/>
              <a:buNone/>
              <a:defRPr sz="1400">
                <a:solidFill>
                  <a:schemeClr val="accent2"/>
                </a:solidFill>
                <a:latin typeface="+mn-lt"/>
                <a:ea typeface="+mn-ea"/>
                <a:cs typeface="+mn-cs"/>
              </a:defRPr>
            </a:lvl3pPr>
            <a:lvl4pPr marL="0" indent="600692">
              <a:spcBef>
                <a:spcPts val="0"/>
              </a:spcBef>
              <a:buSzTx/>
              <a:buNone/>
              <a:defRPr sz="1400">
                <a:solidFill>
                  <a:schemeClr val="accent2"/>
                </a:solidFill>
                <a:latin typeface="+mn-lt"/>
                <a:ea typeface="+mn-ea"/>
                <a:cs typeface="+mn-cs"/>
              </a:defRPr>
            </a:lvl4pPr>
            <a:lvl5pPr marL="0" indent="800923">
              <a:spcBef>
                <a:spcPts val="0"/>
              </a:spcBef>
              <a:buSzTx/>
              <a:buNone/>
              <a:defRPr sz="1400">
                <a:solidFill>
                  <a:schemeClr val="accent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800" kern="0" dirty="0">
                <a:solidFill>
                  <a:schemeClr val="tx2">
                    <a:lumMod val="50000"/>
                  </a:schemeClr>
                </a:solidFill>
              </a:rPr>
              <a:t>2018</a:t>
            </a:r>
          </a:p>
        </p:txBody>
      </p:sp>
      <p:sp>
        <p:nvSpPr>
          <p:cNvPr id="35" name="Text Placeholder 2">
            <a:extLst>
              <a:ext uri="{FF2B5EF4-FFF2-40B4-BE49-F238E27FC236}">
                <a16:creationId xmlns:a16="http://schemas.microsoft.com/office/drawing/2014/main" id="{81DE87DA-33BE-44E9-9418-9EE95340AC1B}"/>
              </a:ext>
            </a:extLst>
          </p:cNvPr>
          <p:cNvSpPr txBox="1">
            <a:spLocks/>
          </p:cNvSpPr>
          <p:nvPr/>
        </p:nvSpPr>
        <p:spPr>
          <a:xfrm>
            <a:off x="1923982" y="2820155"/>
            <a:ext cx="720394" cy="276999"/>
          </a:xfrm>
          <a:prstGeom prst="rect">
            <a:avLst/>
          </a:prstGeom>
        </p:spPr>
        <p:txBody>
          <a:bodyPr wrap="square" lIns="0" tIns="0" rIns="0" bIns="0" anchor="t">
            <a:spAutoFit/>
          </a:bodyPr>
          <a:lstStyle>
            <a:lvl1pPr marL="0" indent="0">
              <a:spcBef>
                <a:spcPts val="0"/>
              </a:spcBef>
              <a:buSzTx/>
              <a:buNone/>
              <a:defRPr sz="1400">
                <a:solidFill>
                  <a:schemeClr val="accent2"/>
                </a:solidFill>
                <a:latin typeface="+mn-lt"/>
                <a:ea typeface="ASRBLG+f1uvezo-1ayt-dji-4sur1p1f0j2o" panose="020B0604020202020204"/>
                <a:cs typeface="ASRBLG+f1uvezo-1ayt-dji-4sur1p1f0j2o" panose="020B0604020202020204"/>
                <a:sym typeface="Avenir Book"/>
              </a:defRPr>
            </a:lvl1pPr>
            <a:lvl2pPr marL="0" indent="200231">
              <a:spcBef>
                <a:spcPts val="0"/>
              </a:spcBef>
              <a:buSzTx/>
              <a:buNone/>
              <a:defRPr sz="1400">
                <a:solidFill>
                  <a:schemeClr val="accent2"/>
                </a:solidFill>
                <a:latin typeface="+mn-lt"/>
                <a:ea typeface="+mn-ea"/>
                <a:cs typeface="+mn-cs"/>
              </a:defRPr>
            </a:lvl2pPr>
            <a:lvl3pPr marL="0" indent="400461">
              <a:spcBef>
                <a:spcPts val="0"/>
              </a:spcBef>
              <a:buSzTx/>
              <a:buNone/>
              <a:defRPr sz="1400">
                <a:solidFill>
                  <a:schemeClr val="accent2"/>
                </a:solidFill>
                <a:latin typeface="+mn-lt"/>
                <a:ea typeface="+mn-ea"/>
                <a:cs typeface="+mn-cs"/>
              </a:defRPr>
            </a:lvl3pPr>
            <a:lvl4pPr marL="0" indent="600692">
              <a:spcBef>
                <a:spcPts val="0"/>
              </a:spcBef>
              <a:buSzTx/>
              <a:buNone/>
              <a:defRPr sz="1400">
                <a:solidFill>
                  <a:schemeClr val="accent2"/>
                </a:solidFill>
                <a:latin typeface="+mn-lt"/>
                <a:ea typeface="+mn-ea"/>
                <a:cs typeface="+mn-cs"/>
              </a:defRPr>
            </a:lvl4pPr>
            <a:lvl5pPr marL="0" indent="800923">
              <a:spcBef>
                <a:spcPts val="0"/>
              </a:spcBef>
              <a:buSzTx/>
              <a:buNone/>
              <a:defRPr sz="1400">
                <a:solidFill>
                  <a:schemeClr val="accent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800" kern="0" dirty="0">
                <a:solidFill>
                  <a:schemeClr val="tx2">
                    <a:lumMod val="50000"/>
                  </a:schemeClr>
                </a:solidFill>
              </a:rPr>
              <a:t>2014</a:t>
            </a:r>
          </a:p>
        </p:txBody>
      </p:sp>
      <p:sp>
        <p:nvSpPr>
          <p:cNvPr id="37" name="Arrow: Down 36">
            <a:extLst>
              <a:ext uri="{FF2B5EF4-FFF2-40B4-BE49-F238E27FC236}">
                <a16:creationId xmlns:a16="http://schemas.microsoft.com/office/drawing/2014/main" id="{EDCB0CD3-4FA7-4C04-8BED-31CC7A043642}"/>
              </a:ext>
            </a:extLst>
          </p:cNvPr>
          <p:cNvSpPr/>
          <p:nvPr/>
        </p:nvSpPr>
        <p:spPr>
          <a:xfrm>
            <a:off x="2045327" y="3128248"/>
            <a:ext cx="163440" cy="501449"/>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18562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C297-E63A-47D5-AFC2-54A3648960EE}"/>
              </a:ext>
            </a:extLst>
          </p:cNvPr>
          <p:cNvSpPr>
            <a:spLocks noGrp="1"/>
          </p:cNvSpPr>
          <p:nvPr>
            <p:ph type="title"/>
          </p:nvPr>
        </p:nvSpPr>
        <p:spPr>
          <a:xfrm>
            <a:off x="286844" y="354643"/>
            <a:ext cx="9226478" cy="292388"/>
          </a:xfrm>
        </p:spPr>
        <p:txBody>
          <a:bodyPr/>
          <a:lstStyle/>
          <a:p>
            <a:r>
              <a:rPr lang="en-US" b="1" dirty="0">
                <a:latin typeface="Avenir Medium" panose="020B0604020202020204" charset="0"/>
                <a:cs typeface="Avenir Medium" panose="020B0604020202020204" charset="0"/>
                <a:sym typeface="Avenir Heavy"/>
              </a:rPr>
              <a:t>Engagement spread by function/place of work</a:t>
            </a:r>
            <a:endParaRPr lang="en-GB" b="1" dirty="0">
              <a:latin typeface="Avenir Medium" panose="020B0604020202020204" charset="0"/>
              <a:cs typeface="Avenir Medium" panose="020B0604020202020204" charset="0"/>
            </a:endParaRPr>
          </a:p>
        </p:txBody>
      </p:sp>
      <p:graphicFrame>
        <p:nvGraphicFramePr>
          <p:cNvPr id="6" name="Chart 5">
            <a:extLst>
              <a:ext uri="{FF2B5EF4-FFF2-40B4-BE49-F238E27FC236}">
                <a16:creationId xmlns:a16="http://schemas.microsoft.com/office/drawing/2014/main" id="{C6AC4BDB-C194-4720-A623-7CC83085D60B}"/>
              </a:ext>
            </a:extLst>
          </p:cNvPr>
          <p:cNvGraphicFramePr/>
          <p:nvPr>
            <p:extLst>
              <p:ext uri="{D42A27DB-BD31-4B8C-83A1-F6EECF244321}">
                <p14:modId xmlns:p14="http://schemas.microsoft.com/office/powerpoint/2010/main" val="2161935788"/>
              </p:ext>
            </p:extLst>
          </p:nvPr>
        </p:nvGraphicFramePr>
        <p:xfrm>
          <a:off x="286844" y="987326"/>
          <a:ext cx="10220485" cy="481326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D696943D-EB69-40CF-A61E-E8C3777AF5CA}"/>
              </a:ext>
            </a:extLst>
          </p:cNvPr>
          <p:cNvCxnSpPr>
            <a:cxnSpLocks/>
          </p:cNvCxnSpPr>
          <p:nvPr/>
        </p:nvCxnSpPr>
        <p:spPr>
          <a:xfrm>
            <a:off x="882204" y="1419374"/>
            <a:ext cx="9289032" cy="0"/>
          </a:xfrm>
          <a:prstGeom prst="straightConnector1">
            <a:avLst/>
          </a:prstGeom>
          <a:ln w="38100">
            <a:solidFill>
              <a:srgbClr val="F79646"/>
            </a:solidFill>
            <a:prstDash val="sysDot"/>
            <a:headEnd type="triangl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41519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922" y="-25854"/>
            <a:ext cx="10693400" cy="60071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67335" y="240423"/>
            <a:ext cx="3581621" cy="278153"/>
          </a:xfrm>
          <a:prstGeom prst="rect">
            <a:avLst/>
          </a:prstGeom>
        </p:spPr>
        <p:txBody>
          <a:bodyPr vert="horz" wrap="square" lIns="0" tIns="0" rIns="0" bIns="0" rtlCol="0">
            <a:spAutoFit/>
          </a:bodyPr>
          <a:lstStyle/>
          <a:p>
            <a:pPr marL="0" marR="0">
              <a:lnSpc>
                <a:spcPts val="2315"/>
              </a:lnSpc>
              <a:spcBef>
                <a:spcPts val="0"/>
              </a:spcBef>
              <a:spcAft>
                <a:spcPts val="0"/>
              </a:spcAft>
            </a:pPr>
            <a:r>
              <a:rPr sz="1900" b="1" dirty="0">
                <a:solidFill>
                  <a:srgbClr val="042D43"/>
                </a:solidFill>
                <a:latin typeface="Avenir Medium" panose="020B0604020202020204" charset="0"/>
                <a:cs typeface="Avenir Medium" panose="020B0604020202020204" charset="0"/>
              </a:rPr>
              <a:t>What are our Theme scores?</a:t>
            </a:r>
          </a:p>
        </p:txBody>
      </p:sp>
      <p:sp>
        <p:nvSpPr>
          <p:cNvPr id="4" name="object 4"/>
          <p:cNvSpPr txBox="1"/>
          <p:nvPr/>
        </p:nvSpPr>
        <p:spPr>
          <a:xfrm>
            <a:off x="641604" y="1094292"/>
            <a:ext cx="6141018" cy="243656"/>
          </a:xfrm>
          <a:prstGeom prst="rect">
            <a:avLst/>
          </a:prstGeom>
        </p:spPr>
        <p:txBody>
          <a:bodyPr vert="horz" wrap="square" lIns="0" tIns="0" rIns="0" bIns="0" rtlCol="0">
            <a:spAutoFit/>
          </a:bodyPr>
          <a:lstStyle/>
          <a:p>
            <a:pPr marL="0" marR="0">
              <a:lnSpc>
                <a:spcPts val="1872"/>
              </a:lnSpc>
              <a:spcBef>
                <a:spcPts val="0"/>
              </a:spcBef>
              <a:spcAft>
                <a:spcPts val="0"/>
              </a:spcAft>
            </a:pPr>
            <a:r>
              <a:rPr lang="en-US" sz="1600" dirty="0">
                <a:solidFill>
                  <a:srgbClr val="333333"/>
                </a:solidFill>
                <a:latin typeface="Arial" panose="020B0604020202020204" pitchFamily="34" charset="0"/>
                <a:cs typeface="Arial" panose="020B0604020202020204" pitchFamily="34" charset="0"/>
              </a:rPr>
              <a:t>Consistent upward trend across themes</a:t>
            </a:r>
            <a:endParaRPr sz="1600" dirty="0">
              <a:solidFill>
                <a:srgbClr val="333333"/>
              </a:solidFill>
              <a:latin typeface="Arial" panose="020B0604020202020204" pitchFamily="34" charset="0"/>
              <a:cs typeface="Arial" panose="020B0604020202020204" pitchFamily="34" charset="0"/>
            </a:endParaRPr>
          </a:p>
        </p:txBody>
      </p:sp>
      <p:sp>
        <p:nvSpPr>
          <p:cNvPr id="5" name="object 5"/>
          <p:cNvSpPr txBox="1"/>
          <p:nvPr/>
        </p:nvSpPr>
        <p:spPr>
          <a:xfrm>
            <a:off x="695071" y="1589932"/>
            <a:ext cx="606599"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JIACOF+f1ererdu-e61-dtz-j3ff0m77ug8t"/>
                <a:cs typeface="JIACOF+f1ererdu-e61-dtz-j3ff0m77ug8t"/>
              </a:rPr>
              <a:t>Themes</a:t>
            </a:r>
          </a:p>
        </p:txBody>
      </p:sp>
      <p:sp>
        <p:nvSpPr>
          <p:cNvPr id="6" name="object 6"/>
          <p:cNvSpPr txBox="1"/>
          <p:nvPr/>
        </p:nvSpPr>
        <p:spPr>
          <a:xfrm>
            <a:off x="3375104" y="1589932"/>
            <a:ext cx="1414202"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Response favourability</a:t>
            </a:r>
          </a:p>
        </p:txBody>
      </p:sp>
      <p:sp>
        <p:nvSpPr>
          <p:cNvPr id="7" name="object 7"/>
          <p:cNvSpPr txBox="1"/>
          <p:nvPr/>
        </p:nvSpPr>
        <p:spPr>
          <a:xfrm>
            <a:off x="8748538" y="1589932"/>
            <a:ext cx="842629" cy="144078"/>
          </a:xfrm>
          <a:prstGeom prst="rect">
            <a:avLst/>
          </a:prstGeom>
        </p:spPr>
        <p:txBody>
          <a:bodyPr vert="horz" wrap="square" lIns="0" tIns="0" rIns="0" bIns="0" rtlCol="0">
            <a:spAutoFit/>
          </a:bodyPr>
          <a:lstStyle/>
          <a:p>
            <a:pPr marL="0" marR="0">
              <a:lnSpc>
                <a:spcPts val="1157"/>
              </a:lnSpc>
              <a:spcBef>
                <a:spcPts val="0"/>
              </a:spcBef>
              <a:spcAft>
                <a:spcPts val="0"/>
              </a:spcAft>
            </a:pPr>
            <a:r>
              <a:rPr lang="en-US" sz="950" dirty="0">
                <a:solidFill>
                  <a:srgbClr val="767676"/>
                </a:solidFill>
                <a:latin typeface="NVLADM+f1ererdu-e61-dtz-j3ff0m77ug8t"/>
                <a:cs typeface="NVLADM+f1ererdu-e61-dtz-j3ff0m77ug8t"/>
              </a:rPr>
              <a:t>2018</a:t>
            </a:r>
            <a:endParaRPr sz="950" dirty="0">
              <a:solidFill>
                <a:srgbClr val="767676"/>
              </a:solidFill>
              <a:latin typeface="NVLADM+f1ererdu-e61-dtz-j3ff0m77ug8t"/>
              <a:cs typeface="NVLADM+f1ererdu-e61-dtz-j3ff0m77ug8t"/>
            </a:endParaRPr>
          </a:p>
        </p:txBody>
      </p:sp>
      <p:sp>
        <p:nvSpPr>
          <p:cNvPr id="8" name="object 8"/>
          <p:cNvSpPr txBox="1"/>
          <p:nvPr/>
        </p:nvSpPr>
        <p:spPr>
          <a:xfrm>
            <a:off x="695071" y="1896563"/>
            <a:ext cx="73001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Goal Clarity</a:t>
            </a:r>
          </a:p>
        </p:txBody>
      </p:sp>
      <p:sp>
        <p:nvSpPr>
          <p:cNvPr id="9" name="object 9"/>
          <p:cNvSpPr txBox="1"/>
          <p:nvPr/>
        </p:nvSpPr>
        <p:spPr>
          <a:xfrm>
            <a:off x="5239766" y="1896563"/>
            <a:ext cx="529510" cy="620088"/>
          </a:xfrm>
          <a:prstGeom prst="rect">
            <a:avLst/>
          </a:prstGeom>
        </p:spPr>
        <p:txBody>
          <a:bodyPr vert="horz" wrap="square" lIns="0" tIns="0" rIns="0" bIns="0" rtlCol="0">
            <a:spAutoFit/>
          </a:bodyPr>
          <a:lstStyle/>
          <a:p>
            <a:pPr marL="153717" marR="0">
              <a:lnSpc>
                <a:spcPts val="1028"/>
              </a:lnSpc>
              <a:spcBef>
                <a:spcPts val="0"/>
              </a:spcBef>
              <a:spcAft>
                <a:spcPts val="0"/>
              </a:spcAft>
            </a:pPr>
            <a:r>
              <a:rPr sz="850" spc="11" dirty="0">
                <a:solidFill>
                  <a:srgbClr val="FFFFFF"/>
                </a:solidFill>
                <a:latin typeface="NVLADM+f1ererdu-e61-dtz-j3ff0m77ug8t"/>
                <a:cs typeface="NVLADM+f1ererdu-e61-dtz-j3ff0m77ug8t"/>
              </a:rPr>
              <a:t>86%</a:t>
            </a:r>
          </a:p>
          <a:p>
            <a:pPr marL="0" marR="0">
              <a:lnSpc>
                <a:spcPts val="1028"/>
              </a:lnSpc>
              <a:spcBef>
                <a:spcPts val="1599"/>
              </a:spcBef>
              <a:spcAft>
                <a:spcPts val="0"/>
              </a:spcAft>
            </a:pPr>
            <a:r>
              <a:rPr sz="850" spc="11" dirty="0">
                <a:solidFill>
                  <a:srgbClr val="FFFFFF"/>
                </a:solidFill>
                <a:latin typeface="NVLADM+f1ererdu-e61-dtz-j3ff0m77ug8t"/>
                <a:cs typeface="NVLADM+f1ererdu-e61-dtz-j3ff0m77ug8t"/>
              </a:rPr>
              <a:t>80%</a:t>
            </a:r>
          </a:p>
        </p:txBody>
      </p:sp>
      <p:sp>
        <p:nvSpPr>
          <p:cNvPr id="10" name="object 10"/>
          <p:cNvSpPr txBox="1"/>
          <p:nvPr/>
        </p:nvSpPr>
        <p:spPr>
          <a:xfrm>
            <a:off x="7819549" y="1896563"/>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10%</a:t>
            </a:r>
          </a:p>
        </p:txBody>
      </p:sp>
      <p:sp>
        <p:nvSpPr>
          <p:cNvPr id="11" name="object 11"/>
          <p:cNvSpPr txBox="1"/>
          <p:nvPr/>
        </p:nvSpPr>
        <p:spPr>
          <a:xfrm>
            <a:off x="7893066" y="1896563"/>
            <a:ext cx="623077" cy="1602540"/>
          </a:xfrm>
          <a:prstGeom prst="rect">
            <a:avLst/>
          </a:prstGeom>
        </p:spPr>
        <p:txBody>
          <a:bodyPr vert="horz" wrap="square" lIns="0" tIns="0" rIns="0" bIns="0" rtlCol="0">
            <a:spAutoFit/>
          </a:bodyPr>
          <a:lstStyle/>
          <a:p>
            <a:pPr marL="307434" marR="0">
              <a:lnSpc>
                <a:spcPts val="1028"/>
              </a:lnSpc>
              <a:spcBef>
                <a:spcPts val="0"/>
              </a:spcBef>
              <a:spcAft>
                <a:spcPts val="0"/>
              </a:spcAft>
            </a:pPr>
            <a:r>
              <a:rPr sz="850" spc="20" dirty="0">
                <a:solidFill>
                  <a:srgbClr val="FFFFFF"/>
                </a:solidFill>
                <a:latin typeface="NVLADM+f1ererdu-e61-dtz-j3ff0m77ug8t"/>
                <a:cs typeface="NVLADM+f1ererdu-e61-dtz-j3ff0m77ug8t"/>
              </a:rPr>
              <a:t>4%</a:t>
            </a:r>
          </a:p>
          <a:p>
            <a:pPr marL="207184" marR="0">
              <a:lnSpc>
                <a:spcPts val="1028"/>
              </a:lnSpc>
              <a:spcBef>
                <a:spcPts val="1599"/>
              </a:spcBef>
              <a:spcAft>
                <a:spcPts val="0"/>
              </a:spcAft>
            </a:pPr>
            <a:r>
              <a:rPr sz="850" spc="20" dirty="0">
                <a:solidFill>
                  <a:srgbClr val="FFFFFF"/>
                </a:solidFill>
                <a:latin typeface="NVLADM+f1ererdu-e61-dtz-j3ff0m77ug8t"/>
                <a:cs typeface="NVLADM+f1ererdu-e61-dtz-j3ff0m77ug8t"/>
              </a:rPr>
              <a:t>8%</a:t>
            </a:r>
          </a:p>
          <a:p>
            <a:pPr marL="0" marR="0">
              <a:lnSpc>
                <a:spcPts val="1028"/>
              </a:lnSpc>
              <a:spcBef>
                <a:spcPts val="1599"/>
              </a:spcBef>
              <a:spcAft>
                <a:spcPts val="0"/>
              </a:spcAft>
            </a:pPr>
            <a:r>
              <a:rPr sz="850" spc="11" dirty="0">
                <a:solidFill>
                  <a:srgbClr val="FFFFFF"/>
                </a:solidFill>
                <a:latin typeface="NVLADM+f1ererdu-e61-dtz-j3ff0m77ug8t"/>
                <a:cs typeface="NVLADM+f1ererdu-e61-dtz-j3ff0m77ug8t"/>
              </a:rPr>
              <a:t>15%</a:t>
            </a:r>
          </a:p>
          <a:p>
            <a:pPr marL="26733" marR="0">
              <a:lnSpc>
                <a:spcPts val="1028"/>
              </a:lnSpc>
              <a:spcBef>
                <a:spcPts val="1599"/>
              </a:spcBef>
              <a:spcAft>
                <a:spcPts val="0"/>
              </a:spcAft>
            </a:pPr>
            <a:r>
              <a:rPr sz="850" spc="11" dirty="0">
                <a:solidFill>
                  <a:srgbClr val="FFFFFF"/>
                </a:solidFill>
                <a:latin typeface="NVLADM+f1ererdu-e61-dtz-j3ff0m77ug8t"/>
                <a:cs typeface="NVLADM+f1ererdu-e61-dtz-j3ff0m77ug8t"/>
              </a:rPr>
              <a:t>14%</a:t>
            </a:r>
          </a:p>
          <a:p>
            <a:pPr marL="200500" marR="0">
              <a:lnSpc>
                <a:spcPts val="1028"/>
              </a:lnSpc>
              <a:spcBef>
                <a:spcPts val="1549"/>
              </a:spcBef>
              <a:spcAft>
                <a:spcPts val="0"/>
              </a:spcAft>
            </a:pPr>
            <a:r>
              <a:rPr sz="850" spc="20" dirty="0">
                <a:solidFill>
                  <a:srgbClr val="FFFFFF"/>
                </a:solidFill>
                <a:latin typeface="NVLADM+f1ererdu-e61-dtz-j3ff0m77ug8t"/>
                <a:cs typeface="NVLADM+f1ererdu-e61-dtz-j3ff0m77ug8t"/>
              </a:rPr>
              <a:t>8%</a:t>
            </a:r>
          </a:p>
        </p:txBody>
      </p:sp>
      <p:sp>
        <p:nvSpPr>
          <p:cNvPr id="12" name="object 12"/>
          <p:cNvSpPr txBox="1"/>
          <p:nvPr/>
        </p:nvSpPr>
        <p:spPr>
          <a:xfrm>
            <a:off x="9303258" y="1887878"/>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+7</a:t>
            </a:r>
          </a:p>
        </p:txBody>
      </p:sp>
      <p:sp>
        <p:nvSpPr>
          <p:cNvPr id="13" name="object 13"/>
          <p:cNvSpPr txBox="1"/>
          <p:nvPr/>
        </p:nvSpPr>
        <p:spPr>
          <a:xfrm>
            <a:off x="695071" y="2224053"/>
            <a:ext cx="529510"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My</a:t>
            </a:r>
            <a:r>
              <a:rPr sz="850" spc="12" dirty="0">
                <a:solidFill>
                  <a:srgbClr val="333333"/>
                </a:solidFill>
                <a:latin typeface="JIACOF+f1ererdu-e61-dtz-j3ff0m77ug8t"/>
                <a:cs typeface="JIACOF+f1ererdu-e61-dtz-j3ff0m77ug8t"/>
              </a:rPr>
              <a:t> </a:t>
            </a:r>
            <a:r>
              <a:rPr sz="850" dirty="0">
                <a:solidFill>
                  <a:srgbClr val="333333"/>
                </a:solidFill>
                <a:latin typeface="JIACOF+f1ererdu-e61-dtz-j3ff0m77ug8t"/>
                <a:cs typeface="JIACOF+f1ererdu-e61-dtz-j3ff0m77ug8t"/>
              </a:rPr>
              <a:t>Job</a:t>
            </a:r>
          </a:p>
        </p:txBody>
      </p:sp>
      <p:sp>
        <p:nvSpPr>
          <p:cNvPr id="14" name="object 14"/>
          <p:cNvSpPr txBox="1"/>
          <p:nvPr/>
        </p:nvSpPr>
        <p:spPr>
          <a:xfrm>
            <a:off x="7565581" y="2224053"/>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12%</a:t>
            </a:r>
          </a:p>
        </p:txBody>
      </p:sp>
      <p:sp>
        <p:nvSpPr>
          <p:cNvPr id="15" name="object 15"/>
          <p:cNvSpPr txBox="1"/>
          <p:nvPr/>
        </p:nvSpPr>
        <p:spPr>
          <a:xfrm>
            <a:off x="9523809" y="2215362"/>
            <a:ext cx="245013" cy="531621"/>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+13</a:t>
            </a:r>
          </a:p>
          <a:p>
            <a:pPr marL="0" marR="0">
              <a:lnSpc>
                <a:spcPts val="707"/>
              </a:lnSpc>
              <a:spcBef>
                <a:spcPts val="1871"/>
              </a:spcBef>
              <a:spcAft>
                <a:spcPts val="0"/>
              </a:spcAft>
            </a:pPr>
            <a:r>
              <a:rPr sz="600" spc="-28" dirty="0">
                <a:solidFill>
                  <a:srgbClr val="3FAC48"/>
                </a:solidFill>
                <a:latin typeface="JIACOF+f1ererdu-e61-dtz-j3ff0m77ug8t"/>
                <a:cs typeface="JIACOF+f1ererdu-e61-dtz-j3ff0m77ug8t"/>
              </a:rPr>
              <a:t>+13</a:t>
            </a:r>
          </a:p>
        </p:txBody>
      </p:sp>
      <p:sp>
        <p:nvSpPr>
          <p:cNvPr id="16" name="object 16"/>
          <p:cNvSpPr txBox="1"/>
          <p:nvPr/>
        </p:nvSpPr>
        <p:spPr>
          <a:xfrm>
            <a:off x="695071" y="2551537"/>
            <a:ext cx="1291227" cy="620082"/>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Employee Involvement</a:t>
            </a:r>
          </a:p>
          <a:p>
            <a:pPr marL="0" marR="0">
              <a:lnSpc>
                <a:spcPts val="1028"/>
              </a:lnSpc>
              <a:spcBef>
                <a:spcPts val="1599"/>
              </a:spcBef>
              <a:spcAft>
                <a:spcPts val="0"/>
              </a:spcAft>
            </a:pPr>
            <a:r>
              <a:rPr sz="850" dirty="0">
                <a:solidFill>
                  <a:srgbClr val="333333"/>
                </a:solidFill>
                <a:latin typeface="JIACOF+f1ererdu-e61-dtz-j3ff0m77ug8t"/>
                <a:cs typeface="JIACOF+f1ererdu-e61-dtz-j3ff0m77ug8t"/>
              </a:rPr>
              <a:t>Teamwork</a:t>
            </a:r>
          </a:p>
        </p:txBody>
      </p:sp>
      <p:sp>
        <p:nvSpPr>
          <p:cNvPr id="17" name="object 17"/>
          <p:cNvSpPr txBox="1"/>
          <p:nvPr/>
        </p:nvSpPr>
        <p:spPr>
          <a:xfrm>
            <a:off x="4939014" y="2551537"/>
            <a:ext cx="422576" cy="620082"/>
          </a:xfrm>
          <a:prstGeom prst="rect">
            <a:avLst/>
          </a:prstGeom>
        </p:spPr>
        <p:txBody>
          <a:bodyPr vert="horz" wrap="square" lIns="0" tIns="0" rIns="0" bIns="0" rtlCol="0">
            <a:spAutoFit/>
          </a:bodyPr>
          <a:lstStyle/>
          <a:p>
            <a:pPr marL="46783" marR="0">
              <a:lnSpc>
                <a:spcPts val="1028"/>
              </a:lnSpc>
              <a:spcBef>
                <a:spcPts val="0"/>
              </a:spcBef>
              <a:spcAft>
                <a:spcPts val="0"/>
              </a:spcAft>
            </a:pPr>
            <a:r>
              <a:rPr sz="850" spc="11" dirty="0">
                <a:solidFill>
                  <a:srgbClr val="FFFFFF"/>
                </a:solidFill>
                <a:latin typeface="NVLADM+f1ererdu-e61-dtz-j3ff0m77ug8t"/>
                <a:cs typeface="NVLADM+f1ererdu-e61-dtz-j3ff0m77ug8t"/>
              </a:rPr>
              <a:t>70%</a:t>
            </a:r>
          </a:p>
          <a:p>
            <a:pPr marL="0" marR="0">
              <a:lnSpc>
                <a:spcPts val="1028"/>
              </a:lnSpc>
              <a:spcBef>
                <a:spcPts val="1599"/>
              </a:spcBef>
              <a:spcAft>
                <a:spcPts val="0"/>
              </a:spcAft>
            </a:pPr>
            <a:r>
              <a:rPr sz="850" spc="11" dirty="0">
                <a:solidFill>
                  <a:srgbClr val="FFFFFF"/>
                </a:solidFill>
                <a:latin typeface="NVLADM+f1ererdu-e61-dtz-j3ff0m77ug8t"/>
                <a:cs typeface="NVLADM+f1ererdu-e61-dtz-j3ff0m77ug8t"/>
              </a:rPr>
              <a:t>68%</a:t>
            </a:r>
          </a:p>
        </p:txBody>
      </p:sp>
      <p:sp>
        <p:nvSpPr>
          <p:cNvPr id="18" name="object 18"/>
          <p:cNvSpPr txBox="1"/>
          <p:nvPr/>
        </p:nvSpPr>
        <p:spPr>
          <a:xfrm>
            <a:off x="7111111" y="2551537"/>
            <a:ext cx="402526" cy="620082"/>
          </a:xfrm>
          <a:prstGeom prst="rect">
            <a:avLst/>
          </a:prstGeom>
        </p:spPr>
        <p:txBody>
          <a:bodyPr vert="horz" wrap="square" lIns="0" tIns="0" rIns="0" bIns="0" rtlCol="0">
            <a:spAutoFit/>
          </a:bodyPr>
          <a:lstStyle/>
          <a:p>
            <a:pPr marL="26734" marR="0">
              <a:lnSpc>
                <a:spcPts val="1028"/>
              </a:lnSpc>
              <a:spcBef>
                <a:spcPts val="0"/>
              </a:spcBef>
              <a:spcAft>
                <a:spcPts val="0"/>
              </a:spcAft>
            </a:pPr>
            <a:r>
              <a:rPr sz="850" spc="11" dirty="0">
                <a:solidFill>
                  <a:srgbClr val="333333"/>
                </a:solidFill>
                <a:latin typeface="NVLADM+f1ererdu-e61-dtz-j3ff0m77ug8t"/>
                <a:cs typeface="NVLADM+f1ererdu-e61-dtz-j3ff0m77ug8t"/>
              </a:rPr>
              <a:t>15%</a:t>
            </a:r>
          </a:p>
          <a:p>
            <a:pPr marL="0" marR="0">
              <a:lnSpc>
                <a:spcPts val="1028"/>
              </a:lnSpc>
              <a:spcBef>
                <a:spcPts val="1599"/>
              </a:spcBef>
              <a:spcAft>
                <a:spcPts val="0"/>
              </a:spcAft>
            </a:pPr>
            <a:r>
              <a:rPr sz="850" spc="11" dirty="0">
                <a:solidFill>
                  <a:srgbClr val="333333"/>
                </a:solidFill>
                <a:latin typeface="NVLADM+f1ererdu-e61-dtz-j3ff0m77ug8t"/>
                <a:cs typeface="NVLADM+f1ererdu-e61-dtz-j3ff0m77ug8t"/>
              </a:rPr>
              <a:t>18%</a:t>
            </a:r>
          </a:p>
        </p:txBody>
      </p:sp>
      <p:sp>
        <p:nvSpPr>
          <p:cNvPr id="19" name="object 19"/>
          <p:cNvSpPr txBox="1"/>
          <p:nvPr/>
        </p:nvSpPr>
        <p:spPr>
          <a:xfrm>
            <a:off x="9617377" y="2870330"/>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+26</a:t>
            </a:r>
          </a:p>
        </p:txBody>
      </p:sp>
      <p:sp>
        <p:nvSpPr>
          <p:cNvPr id="20" name="object 20"/>
          <p:cNvSpPr txBox="1"/>
          <p:nvPr/>
        </p:nvSpPr>
        <p:spPr>
          <a:xfrm>
            <a:off x="695071" y="3206505"/>
            <a:ext cx="1514118" cy="1275056"/>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Learning &amp; Development</a:t>
            </a:r>
          </a:p>
          <a:p>
            <a:pPr marL="0" marR="0">
              <a:lnSpc>
                <a:spcPts val="1028"/>
              </a:lnSpc>
              <a:spcBef>
                <a:spcPts val="1599"/>
              </a:spcBef>
              <a:spcAft>
                <a:spcPts val="0"/>
              </a:spcAft>
            </a:pPr>
            <a:r>
              <a:rPr sz="850" dirty="0">
                <a:solidFill>
                  <a:srgbClr val="333333"/>
                </a:solidFill>
                <a:latin typeface="JIACOF+f1ererdu-e61-dtz-j3ff0m77ug8t"/>
                <a:cs typeface="JIACOF+f1ererdu-e61-dtz-j3ff0m77ug8t"/>
              </a:rPr>
              <a:t>Recognition &amp; Reward</a:t>
            </a:r>
          </a:p>
          <a:p>
            <a:pPr marL="0" marR="0">
              <a:lnSpc>
                <a:spcPts val="1028"/>
              </a:lnSpc>
              <a:spcBef>
                <a:spcPts val="1599"/>
              </a:spcBef>
              <a:spcAft>
                <a:spcPts val="0"/>
              </a:spcAft>
            </a:pPr>
            <a:r>
              <a:rPr sz="850" dirty="0">
                <a:solidFill>
                  <a:srgbClr val="333333"/>
                </a:solidFill>
                <a:latin typeface="JIACOF+f1ererdu-e61-dtz-j3ff0m77ug8t"/>
                <a:cs typeface="JIACOF+f1ererdu-e61-dtz-j3ff0m77ug8t"/>
              </a:rPr>
              <a:t>Management Effectiveness</a:t>
            </a:r>
          </a:p>
          <a:p>
            <a:pPr marL="0" marR="0">
              <a:lnSpc>
                <a:spcPts val="1028"/>
              </a:lnSpc>
              <a:spcBef>
                <a:spcPts val="1599"/>
              </a:spcBef>
              <a:spcAft>
                <a:spcPts val="0"/>
              </a:spcAft>
            </a:pPr>
            <a:r>
              <a:rPr sz="850" dirty="0">
                <a:solidFill>
                  <a:srgbClr val="333333"/>
                </a:solidFill>
                <a:latin typeface="JIACOF+f1ererdu-e61-dtz-j3ff0m77ug8t"/>
                <a:cs typeface="JIACOF+f1ererdu-e61-dtz-j3ff0m77ug8t"/>
              </a:rPr>
              <a:t>Culture &amp; Values</a:t>
            </a:r>
          </a:p>
        </p:txBody>
      </p:sp>
      <p:sp>
        <p:nvSpPr>
          <p:cNvPr id="21" name="object 21"/>
          <p:cNvSpPr txBox="1"/>
          <p:nvPr/>
        </p:nvSpPr>
        <p:spPr>
          <a:xfrm>
            <a:off x="5152882" y="3206505"/>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76%</a:t>
            </a:r>
          </a:p>
        </p:txBody>
      </p:sp>
      <p:sp>
        <p:nvSpPr>
          <p:cNvPr id="22" name="object 22"/>
          <p:cNvSpPr txBox="1"/>
          <p:nvPr/>
        </p:nvSpPr>
        <p:spPr>
          <a:xfrm>
            <a:off x="7472013" y="3206505"/>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15%</a:t>
            </a:r>
          </a:p>
        </p:txBody>
      </p:sp>
      <p:sp>
        <p:nvSpPr>
          <p:cNvPr id="23" name="object 23"/>
          <p:cNvSpPr txBox="1"/>
          <p:nvPr/>
        </p:nvSpPr>
        <p:spPr>
          <a:xfrm>
            <a:off x="9396826" y="3197820"/>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+10</a:t>
            </a:r>
          </a:p>
        </p:txBody>
      </p:sp>
      <p:sp>
        <p:nvSpPr>
          <p:cNvPr id="24" name="object 24"/>
          <p:cNvSpPr txBox="1"/>
          <p:nvPr/>
        </p:nvSpPr>
        <p:spPr>
          <a:xfrm>
            <a:off x="4912281" y="3533989"/>
            <a:ext cx="449309" cy="947572"/>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67%</a:t>
            </a:r>
          </a:p>
          <a:p>
            <a:pPr marL="26733" marR="0">
              <a:lnSpc>
                <a:spcPts val="1028"/>
              </a:lnSpc>
              <a:spcBef>
                <a:spcPts val="1599"/>
              </a:spcBef>
              <a:spcAft>
                <a:spcPts val="0"/>
              </a:spcAft>
            </a:pPr>
            <a:r>
              <a:rPr sz="850" spc="11" dirty="0">
                <a:solidFill>
                  <a:srgbClr val="FFFFFF"/>
                </a:solidFill>
                <a:latin typeface="NVLADM+f1ererdu-e61-dtz-j3ff0m77ug8t"/>
                <a:cs typeface="NVLADM+f1ererdu-e61-dtz-j3ff0m77ug8t"/>
              </a:rPr>
              <a:t>68%</a:t>
            </a:r>
          </a:p>
          <a:p>
            <a:pPr marL="73516" marR="0">
              <a:lnSpc>
                <a:spcPts val="1028"/>
              </a:lnSpc>
              <a:spcBef>
                <a:spcPts val="1599"/>
              </a:spcBef>
              <a:spcAft>
                <a:spcPts val="0"/>
              </a:spcAft>
            </a:pPr>
            <a:r>
              <a:rPr sz="850" spc="11" dirty="0">
                <a:solidFill>
                  <a:srgbClr val="FFFFFF"/>
                </a:solidFill>
                <a:latin typeface="NVLADM+f1ererdu-e61-dtz-j3ff0m77ug8t"/>
                <a:cs typeface="NVLADM+f1ererdu-e61-dtz-j3ff0m77ug8t"/>
              </a:rPr>
              <a:t>70%</a:t>
            </a:r>
          </a:p>
        </p:txBody>
      </p:sp>
      <p:sp>
        <p:nvSpPr>
          <p:cNvPr id="25" name="object 25"/>
          <p:cNvSpPr txBox="1"/>
          <p:nvPr/>
        </p:nvSpPr>
        <p:spPr>
          <a:xfrm>
            <a:off x="7111111" y="3533989"/>
            <a:ext cx="429259" cy="62008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20%</a:t>
            </a:r>
          </a:p>
          <a:p>
            <a:pPr marL="53467" marR="0">
              <a:lnSpc>
                <a:spcPts val="1028"/>
              </a:lnSpc>
              <a:spcBef>
                <a:spcPts val="1599"/>
              </a:spcBef>
              <a:spcAft>
                <a:spcPts val="0"/>
              </a:spcAft>
            </a:pPr>
            <a:r>
              <a:rPr sz="850" spc="11" dirty="0">
                <a:solidFill>
                  <a:srgbClr val="333333"/>
                </a:solidFill>
                <a:latin typeface="NVLADM+f1ererdu-e61-dtz-j3ff0m77ug8t"/>
                <a:cs typeface="NVLADM+f1ererdu-e61-dtz-j3ff0m77ug8t"/>
              </a:rPr>
              <a:t>20%</a:t>
            </a:r>
          </a:p>
        </p:txBody>
      </p:sp>
      <p:sp>
        <p:nvSpPr>
          <p:cNvPr id="26" name="object 26"/>
          <p:cNvSpPr txBox="1"/>
          <p:nvPr/>
        </p:nvSpPr>
        <p:spPr>
          <a:xfrm>
            <a:off x="7893066" y="3533989"/>
            <a:ext cx="476043" cy="1275056"/>
          </a:xfrm>
          <a:prstGeom prst="rect">
            <a:avLst/>
          </a:prstGeom>
        </p:spPr>
        <p:txBody>
          <a:bodyPr vert="horz" wrap="square" lIns="0" tIns="0" rIns="0" bIns="0" rtlCol="0">
            <a:spAutoFit/>
          </a:bodyPr>
          <a:lstStyle/>
          <a:p>
            <a:pPr marL="46783" marR="0">
              <a:lnSpc>
                <a:spcPts val="1028"/>
              </a:lnSpc>
              <a:spcBef>
                <a:spcPts val="0"/>
              </a:spcBef>
              <a:spcAft>
                <a:spcPts val="0"/>
              </a:spcAft>
            </a:pPr>
            <a:r>
              <a:rPr sz="850" spc="11" dirty="0">
                <a:solidFill>
                  <a:srgbClr val="FFFFFF"/>
                </a:solidFill>
                <a:latin typeface="NVLADM+f1ererdu-e61-dtz-j3ff0m77ug8t"/>
                <a:cs typeface="NVLADM+f1ererdu-e61-dtz-j3ff0m77ug8t"/>
              </a:rPr>
              <a:t>13%</a:t>
            </a:r>
          </a:p>
          <a:p>
            <a:pPr marL="73516" marR="0">
              <a:lnSpc>
                <a:spcPts val="1028"/>
              </a:lnSpc>
              <a:spcBef>
                <a:spcPts val="1599"/>
              </a:spcBef>
              <a:spcAft>
                <a:spcPts val="0"/>
              </a:spcAft>
            </a:pPr>
            <a:r>
              <a:rPr sz="850" spc="11" dirty="0">
                <a:solidFill>
                  <a:srgbClr val="FFFFFF"/>
                </a:solidFill>
                <a:latin typeface="NVLADM+f1ererdu-e61-dtz-j3ff0m77ug8t"/>
                <a:cs typeface="NVLADM+f1ererdu-e61-dtz-j3ff0m77ug8t"/>
              </a:rPr>
              <a:t>12%</a:t>
            </a:r>
          </a:p>
          <a:p>
            <a:pPr marL="100250" marR="0">
              <a:lnSpc>
                <a:spcPts val="1028"/>
              </a:lnSpc>
              <a:spcBef>
                <a:spcPts val="1599"/>
              </a:spcBef>
              <a:spcAft>
                <a:spcPts val="0"/>
              </a:spcAft>
            </a:pPr>
            <a:r>
              <a:rPr sz="850" spc="11" dirty="0">
                <a:solidFill>
                  <a:srgbClr val="FFFFFF"/>
                </a:solidFill>
                <a:latin typeface="NVLADM+f1ererdu-e61-dtz-j3ff0m77ug8t"/>
                <a:cs typeface="NVLADM+f1ererdu-e61-dtz-j3ff0m77ug8t"/>
              </a:rPr>
              <a:t>11%</a:t>
            </a:r>
          </a:p>
          <a:p>
            <a:pPr marL="0" marR="0">
              <a:lnSpc>
                <a:spcPts val="1028"/>
              </a:lnSpc>
              <a:spcBef>
                <a:spcPts val="1599"/>
              </a:spcBef>
              <a:spcAft>
                <a:spcPts val="0"/>
              </a:spcAft>
            </a:pPr>
            <a:r>
              <a:rPr sz="850" spc="11" dirty="0">
                <a:solidFill>
                  <a:srgbClr val="FFFFFF"/>
                </a:solidFill>
                <a:latin typeface="NVLADM+f1ererdu-e61-dtz-j3ff0m77ug8t"/>
                <a:cs typeface="NVLADM+f1ererdu-e61-dtz-j3ff0m77ug8t"/>
              </a:rPr>
              <a:t>15%</a:t>
            </a:r>
          </a:p>
        </p:txBody>
      </p:sp>
      <p:sp>
        <p:nvSpPr>
          <p:cNvPr id="27" name="object 27"/>
          <p:cNvSpPr txBox="1"/>
          <p:nvPr/>
        </p:nvSpPr>
        <p:spPr>
          <a:xfrm>
            <a:off x="9390142" y="3525303"/>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+9</a:t>
            </a:r>
          </a:p>
        </p:txBody>
      </p:sp>
      <p:sp>
        <p:nvSpPr>
          <p:cNvPr id="28" name="object 28"/>
          <p:cNvSpPr txBox="1"/>
          <p:nvPr/>
        </p:nvSpPr>
        <p:spPr>
          <a:xfrm>
            <a:off x="9523809" y="3852787"/>
            <a:ext cx="245013" cy="531621"/>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+13</a:t>
            </a:r>
          </a:p>
          <a:p>
            <a:pPr marL="0" marR="0">
              <a:lnSpc>
                <a:spcPts val="707"/>
              </a:lnSpc>
              <a:spcBef>
                <a:spcPts val="1871"/>
              </a:spcBef>
              <a:spcAft>
                <a:spcPts val="0"/>
              </a:spcAft>
            </a:pPr>
            <a:r>
              <a:rPr sz="600" spc="-28" dirty="0">
                <a:solidFill>
                  <a:srgbClr val="3FAC48"/>
                </a:solidFill>
                <a:latin typeface="JIACOF+f1ererdu-e61-dtz-j3ff0m77ug8t"/>
                <a:cs typeface="JIACOF+f1ererdu-e61-dtz-j3ff0m77ug8t"/>
              </a:rPr>
              <a:t>+13</a:t>
            </a:r>
          </a:p>
        </p:txBody>
      </p:sp>
      <p:sp>
        <p:nvSpPr>
          <p:cNvPr id="29" name="object 29"/>
          <p:cNvSpPr txBox="1"/>
          <p:nvPr/>
        </p:nvSpPr>
        <p:spPr>
          <a:xfrm>
            <a:off x="7238095" y="4188963"/>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19%</a:t>
            </a:r>
          </a:p>
        </p:txBody>
      </p:sp>
      <p:sp>
        <p:nvSpPr>
          <p:cNvPr id="30" name="object 30"/>
          <p:cNvSpPr txBox="1"/>
          <p:nvPr/>
        </p:nvSpPr>
        <p:spPr>
          <a:xfrm>
            <a:off x="695071" y="4516447"/>
            <a:ext cx="1621720" cy="1275056"/>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Change Management</a:t>
            </a:r>
          </a:p>
          <a:p>
            <a:pPr marL="0" marR="0">
              <a:lnSpc>
                <a:spcPts val="1028"/>
              </a:lnSpc>
              <a:spcBef>
                <a:spcPts val="1599"/>
              </a:spcBef>
              <a:spcAft>
                <a:spcPts val="0"/>
              </a:spcAft>
            </a:pPr>
            <a:r>
              <a:rPr sz="850" dirty="0">
                <a:solidFill>
                  <a:srgbClr val="333333"/>
                </a:solidFill>
                <a:latin typeface="JIACOF+f1ererdu-e61-dtz-j3ff0m77ug8t"/>
                <a:cs typeface="JIACOF+f1ererdu-e61-dtz-j3ff0m77ug8t"/>
              </a:rPr>
              <a:t>Health and Wellbeing</a:t>
            </a:r>
          </a:p>
          <a:p>
            <a:pPr marL="0" marR="0">
              <a:lnSpc>
                <a:spcPts val="1028"/>
              </a:lnSpc>
              <a:spcBef>
                <a:spcPts val="1599"/>
              </a:spcBef>
              <a:spcAft>
                <a:spcPts val="0"/>
              </a:spcAft>
            </a:pPr>
            <a:r>
              <a:rPr sz="850" dirty="0">
                <a:solidFill>
                  <a:srgbClr val="333333"/>
                </a:solidFill>
                <a:latin typeface="JIACOF+f1ererdu-e61-dtz-j3ff0m77ug8t"/>
                <a:cs typeface="JIACOF+f1ererdu-e61-dtz-j3ff0m77ug8t"/>
              </a:rPr>
              <a:t>COVID-19 Related Questions</a:t>
            </a:r>
          </a:p>
          <a:p>
            <a:pPr marL="0" marR="0">
              <a:lnSpc>
                <a:spcPts val="1028"/>
              </a:lnSpc>
              <a:spcBef>
                <a:spcPts val="1599"/>
              </a:spcBef>
              <a:spcAft>
                <a:spcPts val="0"/>
              </a:spcAft>
            </a:pPr>
            <a:r>
              <a:rPr sz="850" dirty="0">
                <a:solidFill>
                  <a:srgbClr val="333333"/>
                </a:solidFill>
                <a:latin typeface="JIACOF+f1ererdu-e61-dtz-j3ff0m77ug8t"/>
                <a:cs typeface="JIACOF+f1ererdu-e61-dtz-j3ff0m77ug8t"/>
              </a:rPr>
              <a:t>Engagement</a:t>
            </a:r>
          </a:p>
        </p:txBody>
      </p:sp>
      <p:sp>
        <p:nvSpPr>
          <p:cNvPr id="31" name="object 31"/>
          <p:cNvSpPr txBox="1"/>
          <p:nvPr/>
        </p:nvSpPr>
        <p:spPr>
          <a:xfrm>
            <a:off x="4685046" y="4516447"/>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58%</a:t>
            </a:r>
          </a:p>
        </p:txBody>
      </p:sp>
      <p:sp>
        <p:nvSpPr>
          <p:cNvPr id="32" name="object 32"/>
          <p:cNvSpPr txBox="1"/>
          <p:nvPr/>
        </p:nvSpPr>
        <p:spPr>
          <a:xfrm>
            <a:off x="6830409" y="4516447"/>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27%</a:t>
            </a:r>
          </a:p>
        </p:txBody>
      </p:sp>
      <p:sp>
        <p:nvSpPr>
          <p:cNvPr id="33" name="object 33"/>
          <p:cNvSpPr txBox="1"/>
          <p:nvPr/>
        </p:nvSpPr>
        <p:spPr>
          <a:xfrm>
            <a:off x="9483709" y="4507761"/>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+12</a:t>
            </a:r>
          </a:p>
        </p:txBody>
      </p:sp>
      <p:sp>
        <p:nvSpPr>
          <p:cNvPr id="34" name="object 34"/>
          <p:cNvSpPr txBox="1"/>
          <p:nvPr/>
        </p:nvSpPr>
        <p:spPr>
          <a:xfrm>
            <a:off x="5213032" y="4843930"/>
            <a:ext cx="603027" cy="947572"/>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79%</a:t>
            </a:r>
          </a:p>
          <a:p>
            <a:pPr marL="173767" marR="0">
              <a:lnSpc>
                <a:spcPts val="1028"/>
              </a:lnSpc>
              <a:spcBef>
                <a:spcPts val="1599"/>
              </a:spcBef>
              <a:spcAft>
                <a:spcPts val="0"/>
              </a:spcAft>
            </a:pPr>
            <a:r>
              <a:rPr sz="850" spc="11" dirty="0">
                <a:solidFill>
                  <a:srgbClr val="FFFFFF"/>
                </a:solidFill>
                <a:latin typeface="NVLADM+f1ererdu-e61-dtz-j3ff0m77ug8t"/>
                <a:cs typeface="NVLADM+f1ererdu-e61-dtz-j3ff0m77ug8t"/>
              </a:rPr>
              <a:t>86%</a:t>
            </a:r>
          </a:p>
          <a:p>
            <a:pPr marL="227234" marR="0">
              <a:lnSpc>
                <a:spcPts val="1028"/>
              </a:lnSpc>
              <a:spcBef>
                <a:spcPts val="1599"/>
              </a:spcBef>
              <a:spcAft>
                <a:spcPts val="0"/>
              </a:spcAft>
            </a:pPr>
            <a:r>
              <a:rPr sz="850" spc="11" dirty="0">
                <a:solidFill>
                  <a:srgbClr val="FFFFFF"/>
                </a:solidFill>
                <a:latin typeface="NVLADM+f1ererdu-e61-dtz-j3ff0m77ug8t"/>
                <a:cs typeface="NVLADM+f1ererdu-e61-dtz-j3ff0m77ug8t"/>
              </a:rPr>
              <a:t>88%</a:t>
            </a:r>
          </a:p>
        </p:txBody>
      </p:sp>
      <p:sp>
        <p:nvSpPr>
          <p:cNvPr id="35" name="object 35"/>
          <p:cNvSpPr txBox="1"/>
          <p:nvPr/>
        </p:nvSpPr>
        <p:spPr>
          <a:xfrm>
            <a:off x="7592314" y="4843930"/>
            <a:ext cx="395842" cy="1275056"/>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15%</a:t>
            </a:r>
          </a:p>
          <a:p>
            <a:pPr marL="20049" marR="0">
              <a:lnSpc>
                <a:spcPts val="1028"/>
              </a:lnSpc>
              <a:spcBef>
                <a:spcPts val="6756"/>
              </a:spcBef>
              <a:spcAft>
                <a:spcPts val="0"/>
              </a:spcAft>
            </a:pPr>
            <a:r>
              <a:rPr sz="850" spc="11" dirty="0">
                <a:solidFill>
                  <a:srgbClr val="FFFFFF"/>
                </a:solidFill>
                <a:latin typeface="NVLADM+f1ererdu-e61-dtz-j3ff0m77ug8t"/>
                <a:cs typeface="NVLADM+f1ererdu-e61-dtz-j3ff0m77ug8t"/>
              </a:rPr>
              <a:t>26%</a:t>
            </a:r>
          </a:p>
        </p:txBody>
      </p:sp>
      <p:sp>
        <p:nvSpPr>
          <p:cNvPr id="36" name="object 36"/>
          <p:cNvSpPr txBox="1"/>
          <p:nvPr/>
        </p:nvSpPr>
        <p:spPr>
          <a:xfrm>
            <a:off x="7919799" y="4843930"/>
            <a:ext cx="616394" cy="947572"/>
          </a:xfrm>
          <a:prstGeom prst="rect">
            <a:avLst/>
          </a:prstGeom>
        </p:spPr>
        <p:txBody>
          <a:bodyPr vert="horz" wrap="square" lIns="0" tIns="0" rIns="0" bIns="0" rtlCol="0">
            <a:spAutoFit/>
          </a:bodyPr>
          <a:lstStyle/>
          <a:p>
            <a:pPr marL="227234" marR="0">
              <a:lnSpc>
                <a:spcPts val="1028"/>
              </a:lnSpc>
              <a:spcBef>
                <a:spcPts val="0"/>
              </a:spcBef>
              <a:spcAft>
                <a:spcPts val="0"/>
              </a:spcAft>
            </a:pPr>
            <a:r>
              <a:rPr sz="850" spc="20" dirty="0">
                <a:solidFill>
                  <a:srgbClr val="FFFFFF"/>
                </a:solidFill>
                <a:latin typeface="NVLADM+f1ererdu-e61-dtz-j3ff0m77ug8t"/>
                <a:cs typeface="NVLADM+f1ererdu-e61-dtz-j3ff0m77ug8t"/>
              </a:rPr>
              <a:t>7%</a:t>
            </a:r>
          </a:p>
          <a:p>
            <a:pPr marL="253968" marR="0">
              <a:lnSpc>
                <a:spcPts val="1028"/>
              </a:lnSpc>
              <a:spcBef>
                <a:spcPts val="1599"/>
              </a:spcBef>
              <a:spcAft>
                <a:spcPts val="0"/>
              </a:spcAft>
            </a:pPr>
            <a:r>
              <a:rPr sz="850" spc="20" dirty="0">
                <a:solidFill>
                  <a:srgbClr val="FFFFFF"/>
                </a:solidFill>
                <a:latin typeface="NVLADM+f1ererdu-e61-dtz-j3ff0m77ug8t"/>
                <a:cs typeface="NVLADM+f1ererdu-e61-dtz-j3ff0m77ug8t"/>
              </a:rPr>
              <a:t>6%</a:t>
            </a:r>
          </a:p>
          <a:p>
            <a:pPr marL="0" marR="0">
              <a:lnSpc>
                <a:spcPts val="1028"/>
              </a:lnSpc>
              <a:spcBef>
                <a:spcPts val="1599"/>
              </a:spcBef>
              <a:spcAft>
                <a:spcPts val="0"/>
              </a:spcAft>
            </a:pPr>
            <a:r>
              <a:rPr sz="850" spc="20" dirty="0">
                <a:solidFill>
                  <a:srgbClr val="333333"/>
                </a:solidFill>
                <a:latin typeface="NVLADM+f1ererdu-e61-dtz-j3ff0m77ug8t"/>
                <a:cs typeface="NVLADM+f1ererdu-e61-dtz-j3ff0m77ug8t"/>
              </a:rPr>
              <a:t>9%</a:t>
            </a:r>
            <a:r>
              <a:rPr sz="850" spc="893" dirty="0">
                <a:solidFill>
                  <a:srgbClr val="333333"/>
                </a:solidFill>
                <a:latin typeface="NVLADM+f1ererdu-e61-dtz-j3ff0m77ug8t"/>
                <a:cs typeface="NVLADM+f1ererdu-e61-dtz-j3ff0m77ug8t"/>
              </a:rPr>
              <a:t> </a:t>
            </a:r>
            <a:r>
              <a:rPr sz="850" spc="20" dirty="0">
                <a:solidFill>
                  <a:srgbClr val="FFFFFF"/>
                </a:solidFill>
                <a:latin typeface="NVLADM+f1ererdu-e61-dtz-j3ff0m77ug8t"/>
                <a:cs typeface="NVLADM+f1ererdu-e61-dtz-j3ff0m77ug8t"/>
              </a:rPr>
              <a:t>4%</a:t>
            </a:r>
          </a:p>
        </p:txBody>
      </p:sp>
      <p:sp>
        <p:nvSpPr>
          <p:cNvPr id="37" name="object 37"/>
          <p:cNvSpPr txBox="1"/>
          <p:nvPr/>
        </p:nvSpPr>
        <p:spPr>
          <a:xfrm>
            <a:off x="9122807" y="4835245"/>
            <a:ext cx="204137"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37" dirty="0">
                <a:solidFill>
                  <a:srgbClr val="3FAC48"/>
                </a:solidFill>
                <a:latin typeface="JIACOF+f1ererdu-e61-dtz-j3ff0m77ug8t"/>
                <a:cs typeface="JIACOF+f1ererdu-e61-dtz-j3ff0m77ug8t"/>
              </a:rPr>
              <a:t>+3</a:t>
            </a:r>
          </a:p>
        </p:txBody>
      </p:sp>
      <p:sp>
        <p:nvSpPr>
          <p:cNvPr id="38" name="object 38"/>
          <p:cNvSpPr txBox="1"/>
          <p:nvPr/>
        </p:nvSpPr>
        <p:spPr>
          <a:xfrm>
            <a:off x="7819549" y="5171421"/>
            <a:ext cx="31564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20" dirty="0">
                <a:solidFill>
                  <a:srgbClr val="333333"/>
                </a:solidFill>
                <a:latin typeface="NVLADM+f1ererdu-e61-dtz-j3ff0m77ug8t"/>
                <a:cs typeface="NVLADM+f1ererdu-e61-dtz-j3ff0m77ug8t"/>
              </a:rPr>
              <a:t>9%</a:t>
            </a:r>
          </a:p>
        </p:txBody>
      </p:sp>
      <p:sp>
        <p:nvSpPr>
          <p:cNvPr id="39" name="object 39"/>
          <p:cNvSpPr txBox="1"/>
          <p:nvPr/>
        </p:nvSpPr>
        <p:spPr>
          <a:xfrm>
            <a:off x="9002506" y="5171421"/>
            <a:ext cx="318476"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5" dirty="0">
                <a:solidFill>
                  <a:srgbClr val="333333"/>
                </a:solidFill>
                <a:latin typeface="NVLADM+f1ererdu-e61-dtz-j3ff0m77ug8t"/>
                <a:cs typeface="NVLADM+f1ererdu-e61-dtz-j3ff0m77ug8t"/>
              </a:rPr>
              <a:t>n/a</a:t>
            </a:r>
          </a:p>
        </p:txBody>
      </p:sp>
      <p:sp>
        <p:nvSpPr>
          <p:cNvPr id="40" name="object 40"/>
          <p:cNvSpPr txBox="1"/>
          <p:nvPr/>
        </p:nvSpPr>
        <p:spPr>
          <a:xfrm>
            <a:off x="9483709" y="5490213"/>
            <a:ext cx="245013" cy="204137"/>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+12</a:t>
            </a:r>
          </a:p>
        </p:txBody>
      </p:sp>
      <p:sp>
        <p:nvSpPr>
          <p:cNvPr id="41" name="object 41"/>
          <p:cNvSpPr txBox="1"/>
          <p:nvPr/>
        </p:nvSpPr>
        <p:spPr>
          <a:xfrm>
            <a:off x="695071" y="5826388"/>
            <a:ext cx="1050813"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Yes/No Questions</a:t>
            </a:r>
          </a:p>
        </p:txBody>
      </p:sp>
      <p:sp>
        <p:nvSpPr>
          <p:cNvPr id="42" name="object 42"/>
          <p:cNvSpPr txBox="1"/>
          <p:nvPr/>
        </p:nvSpPr>
        <p:spPr>
          <a:xfrm>
            <a:off x="5086048" y="5826388"/>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74%</a:t>
            </a:r>
          </a:p>
        </p:txBody>
      </p:sp>
      <p:sp>
        <p:nvSpPr>
          <p:cNvPr id="43" name="object 43"/>
          <p:cNvSpPr txBox="1"/>
          <p:nvPr/>
        </p:nvSpPr>
        <p:spPr>
          <a:xfrm>
            <a:off x="9002506" y="5826388"/>
            <a:ext cx="318476"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5" dirty="0">
                <a:solidFill>
                  <a:srgbClr val="333333"/>
                </a:solidFill>
                <a:latin typeface="NVLADM+f1ererdu-e61-dtz-j3ff0m77ug8t"/>
                <a:cs typeface="NVLADM+f1ererdu-e61-dtz-j3ff0m77ug8t"/>
              </a:rPr>
              <a:t>n/a</a:t>
            </a:r>
          </a:p>
        </p:txBody>
      </p:sp>
      <p:sp>
        <p:nvSpPr>
          <p:cNvPr id="44" name="Oval 43">
            <a:extLst>
              <a:ext uri="{FF2B5EF4-FFF2-40B4-BE49-F238E27FC236}">
                <a16:creationId xmlns:a16="http://schemas.microsoft.com/office/drawing/2014/main" id="{C005DB7C-EBD2-4483-8A27-C2B8667AA864}"/>
              </a:ext>
            </a:extLst>
          </p:cNvPr>
          <p:cNvSpPr/>
          <p:nvPr/>
        </p:nvSpPr>
        <p:spPr>
          <a:xfrm>
            <a:off x="522164" y="4384408"/>
            <a:ext cx="1802127" cy="4246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2344C0CF-9F0F-4C81-B09A-D67EB58E6E6D}"/>
              </a:ext>
            </a:extLst>
          </p:cNvPr>
          <p:cNvSpPr/>
          <p:nvPr/>
        </p:nvSpPr>
        <p:spPr>
          <a:xfrm>
            <a:off x="455966" y="2723230"/>
            <a:ext cx="1802127" cy="4246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93400" cy="60071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04679" y="525566"/>
            <a:ext cx="4942021" cy="278153"/>
          </a:xfrm>
          <a:prstGeom prst="rect">
            <a:avLst/>
          </a:prstGeom>
        </p:spPr>
        <p:txBody>
          <a:bodyPr vert="horz" wrap="square" lIns="0" tIns="0" rIns="0" bIns="0" rtlCol="0">
            <a:spAutoFit/>
          </a:bodyPr>
          <a:lstStyle/>
          <a:p>
            <a:pPr marL="0" marR="0">
              <a:lnSpc>
                <a:spcPts val="2315"/>
              </a:lnSpc>
              <a:spcBef>
                <a:spcPts val="0"/>
              </a:spcBef>
              <a:spcAft>
                <a:spcPts val="0"/>
              </a:spcAft>
            </a:pPr>
            <a:r>
              <a:rPr sz="1900" b="1" dirty="0">
                <a:solidFill>
                  <a:srgbClr val="042D43"/>
                </a:solidFill>
                <a:latin typeface="Avenir Medium" panose="020B0604020202020204" charset="0"/>
                <a:cs typeface="Avenir Medium" panose="020B0604020202020204" charset="0"/>
              </a:rPr>
              <a:t>What is driving our Engagement score?</a:t>
            </a:r>
          </a:p>
        </p:txBody>
      </p:sp>
      <p:sp>
        <p:nvSpPr>
          <p:cNvPr id="4" name="object 4"/>
          <p:cNvSpPr txBox="1"/>
          <p:nvPr/>
        </p:nvSpPr>
        <p:spPr>
          <a:xfrm>
            <a:off x="641604" y="1562115"/>
            <a:ext cx="1280572" cy="542594"/>
          </a:xfrm>
          <a:prstGeom prst="rect">
            <a:avLst/>
          </a:prstGeom>
        </p:spPr>
        <p:txBody>
          <a:bodyPr vert="horz" wrap="square" lIns="0" tIns="0" rIns="0" bIns="0" rtlCol="0">
            <a:spAutoFit/>
          </a:bodyPr>
          <a:lstStyle/>
          <a:p>
            <a:pPr marL="0" marR="0">
              <a:lnSpc>
                <a:spcPts val="1872"/>
              </a:lnSpc>
              <a:spcBef>
                <a:spcPts val="0"/>
              </a:spcBef>
              <a:spcAft>
                <a:spcPts val="0"/>
              </a:spcAft>
            </a:pPr>
            <a:r>
              <a:rPr sz="1600" spc="-10" dirty="0">
                <a:solidFill>
                  <a:srgbClr val="333333"/>
                </a:solidFill>
                <a:latin typeface="PQCAMT+f1xurla7-bw3-cyk-2nizd8yy3g58h"/>
                <a:cs typeface="PQCAMT+f1xurla7-bw3-cyk-2nizd8yy3g58h"/>
              </a:rPr>
              <a:t>Key</a:t>
            </a:r>
            <a:r>
              <a:rPr sz="1600" dirty="0">
                <a:solidFill>
                  <a:srgbClr val="333333"/>
                </a:solidFill>
                <a:latin typeface="PQCAMT+f1xurla7-bw3-cyk-2nizd8yy3g58h"/>
                <a:cs typeface="PQCAMT+f1xurla7-bw3-cyk-2nizd8yy3g58h"/>
              </a:rPr>
              <a:t> drivers</a:t>
            </a:r>
          </a:p>
        </p:txBody>
      </p:sp>
      <p:sp>
        <p:nvSpPr>
          <p:cNvPr id="5" name="object 5"/>
          <p:cNvSpPr txBox="1"/>
          <p:nvPr/>
        </p:nvSpPr>
        <p:spPr>
          <a:xfrm>
            <a:off x="641604" y="1885590"/>
            <a:ext cx="9469008" cy="398750"/>
          </a:xfrm>
          <a:prstGeom prst="rect">
            <a:avLst/>
          </a:prstGeom>
        </p:spPr>
        <p:txBody>
          <a:bodyPr vert="horz" wrap="square" lIns="0" tIns="0" rIns="0" bIns="0" rtlCol="0">
            <a:spAutoFit/>
          </a:bodyPr>
          <a:lstStyle/>
          <a:p>
            <a:pPr marL="0" marR="0">
              <a:lnSpc>
                <a:spcPts val="1414"/>
              </a:lnSpc>
              <a:spcBef>
                <a:spcPts val="0"/>
              </a:spcBef>
              <a:spcAft>
                <a:spcPts val="0"/>
              </a:spcAft>
            </a:pPr>
            <a:r>
              <a:rPr sz="1150" dirty="0">
                <a:solidFill>
                  <a:srgbClr val="333333"/>
                </a:solidFill>
                <a:latin typeface="NVLADM+f1ererdu-e61-dtz-j3ff0m77ug8t"/>
                <a:cs typeface="NVLADM+f1ererdu-e61-dtz-j3ff0m77ug8t"/>
              </a:rPr>
              <a:t>These 5</a:t>
            </a:r>
            <a:r>
              <a:rPr sz="1150" spc="-10" dirty="0">
                <a:solidFill>
                  <a:srgbClr val="333333"/>
                </a:solidFill>
                <a:latin typeface="NVLADM+f1ererdu-e61-dtz-j3ff0m77ug8t"/>
                <a:cs typeface="NVLADM+f1ererdu-e61-dtz-j3ff0m77ug8t"/>
              </a:rPr>
              <a:t> </a:t>
            </a:r>
            <a:r>
              <a:rPr sz="1150" dirty="0">
                <a:solidFill>
                  <a:srgbClr val="333333"/>
                </a:solidFill>
                <a:latin typeface="NVLADM+f1ererdu-e61-dtz-j3ff0m77ug8t"/>
                <a:cs typeface="NVLADM+f1ererdu-e61-dtz-j3ff0m77ug8t"/>
              </a:rPr>
              <a:t>items have the strongest relationship with Engagement. Improvements in these are likely to have the biggest impact.</a:t>
            </a:r>
          </a:p>
        </p:txBody>
      </p:sp>
      <p:sp>
        <p:nvSpPr>
          <p:cNvPr id="6" name="object 6"/>
          <p:cNvSpPr txBox="1"/>
          <p:nvPr/>
        </p:nvSpPr>
        <p:spPr>
          <a:xfrm>
            <a:off x="908939" y="2384038"/>
            <a:ext cx="713803" cy="120289"/>
          </a:xfrm>
          <a:prstGeom prst="rect">
            <a:avLst/>
          </a:prstGeom>
        </p:spPr>
        <p:txBody>
          <a:bodyPr vert="horz" wrap="square" lIns="0" tIns="0" rIns="0" bIns="0" rtlCol="0">
            <a:spAutoFit/>
          </a:bodyPr>
          <a:lstStyle/>
          <a:p>
            <a:pPr marL="0" marR="0">
              <a:lnSpc>
                <a:spcPts val="964"/>
              </a:lnSpc>
              <a:spcBef>
                <a:spcPts val="0"/>
              </a:spcBef>
              <a:spcAft>
                <a:spcPts val="0"/>
              </a:spcAft>
            </a:pPr>
            <a:r>
              <a:rPr lang="en-US" sz="800" dirty="0">
                <a:solidFill>
                  <a:srgbClr val="666666"/>
                </a:solidFill>
                <a:latin typeface="NVLADM+f1ererdu-e61-dtz-j3ff0m77ug8t"/>
                <a:cs typeface="NVLADM+f1ererdu-e61-dtz-j3ff0m77ug8t"/>
              </a:rPr>
              <a:t>2018</a:t>
            </a:r>
            <a:endParaRPr sz="800" dirty="0">
              <a:solidFill>
                <a:srgbClr val="666666"/>
              </a:solidFill>
              <a:latin typeface="NVLADM+f1ererdu-e61-dtz-j3ff0m77ug8t"/>
              <a:cs typeface="NVLADM+f1ererdu-e61-dtz-j3ff0m77ug8t"/>
            </a:endParaRPr>
          </a:p>
        </p:txBody>
      </p:sp>
      <p:sp>
        <p:nvSpPr>
          <p:cNvPr id="7" name="object 7"/>
          <p:cNvSpPr txBox="1"/>
          <p:nvPr/>
        </p:nvSpPr>
        <p:spPr>
          <a:xfrm>
            <a:off x="995822" y="2734381"/>
            <a:ext cx="1176677" cy="353847"/>
          </a:xfrm>
          <a:prstGeom prst="rect">
            <a:avLst/>
          </a:prstGeom>
        </p:spPr>
        <p:txBody>
          <a:bodyPr vert="horz" wrap="square" lIns="0" tIns="0" rIns="0" bIns="0" rtlCol="0">
            <a:spAutoFit/>
          </a:bodyPr>
          <a:lstStyle/>
          <a:p>
            <a:pPr marL="0" marR="0">
              <a:lnSpc>
                <a:spcPts val="1414"/>
              </a:lnSpc>
              <a:spcBef>
                <a:spcPts val="0"/>
              </a:spcBef>
              <a:spcAft>
                <a:spcPts val="0"/>
              </a:spcAft>
            </a:pPr>
            <a:r>
              <a:rPr sz="1150" dirty="0">
                <a:solidFill>
                  <a:srgbClr val="FFFFFF"/>
                </a:solidFill>
                <a:latin typeface="NVLADM+f1ererdu-e61-dtz-j3ff0m77ug8t"/>
                <a:cs typeface="NVLADM+f1ererdu-e61-dtz-j3ff0m77ug8t"/>
              </a:rPr>
              <a:t>+16</a:t>
            </a:r>
            <a:r>
              <a:rPr sz="1150" spc="946" dirty="0">
                <a:solidFill>
                  <a:srgbClr val="FFFFFF"/>
                </a:solidFill>
                <a:latin typeface="NVLADM+f1ererdu-e61-dtz-j3ff0m77ug8t"/>
                <a:cs typeface="NVLADM+f1ererdu-e61-dtz-j3ff0m77ug8t"/>
              </a:rPr>
              <a:t> </a:t>
            </a:r>
            <a:r>
              <a:rPr sz="850" dirty="0">
                <a:solidFill>
                  <a:srgbClr val="FFFFFF"/>
                </a:solidFill>
                <a:latin typeface="NVLADM+f1ererdu-e61-dtz-j3ff0m77ug8t"/>
                <a:cs typeface="NVLADM+f1ererdu-e61-dtz-j3ff0m77ug8t"/>
              </a:rPr>
              <a:t>I</a:t>
            </a:r>
            <a:r>
              <a:rPr sz="850" spc="-13" dirty="0">
                <a:solidFill>
                  <a:srgbClr val="FFFFFF"/>
                </a:solidFill>
                <a:latin typeface="NVLADM+f1ererdu-e61-dtz-j3ff0m77ug8t"/>
                <a:cs typeface="NVLADM+f1ererdu-e61-dtz-j3ff0m77ug8t"/>
              </a:rPr>
              <a:t> </a:t>
            </a:r>
            <a:r>
              <a:rPr sz="850" dirty="0">
                <a:solidFill>
                  <a:srgbClr val="FFFFFF"/>
                </a:solidFill>
                <a:latin typeface="NVLADM+f1ererdu-e61-dtz-j3ff0m77ug8t"/>
                <a:cs typeface="NVLADM+f1ererdu-e61-dtz-j3ff0m77ug8t"/>
              </a:rPr>
              <a:t>feel valued</a:t>
            </a:r>
          </a:p>
        </p:txBody>
      </p:sp>
      <p:sp>
        <p:nvSpPr>
          <p:cNvPr id="8" name="object 8"/>
          <p:cNvSpPr txBox="1"/>
          <p:nvPr/>
        </p:nvSpPr>
        <p:spPr>
          <a:xfrm>
            <a:off x="6061821" y="2752027"/>
            <a:ext cx="375792" cy="2143890"/>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62%</a:t>
            </a:r>
          </a:p>
          <a:p>
            <a:pPr marL="0" marR="0">
              <a:lnSpc>
                <a:spcPts val="1028"/>
              </a:lnSpc>
              <a:spcBef>
                <a:spcPts val="2654"/>
              </a:spcBef>
              <a:spcAft>
                <a:spcPts val="0"/>
              </a:spcAft>
            </a:pPr>
            <a:r>
              <a:rPr sz="850" spc="11" dirty="0">
                <a:solidFill>
                  <a:srgbClr val="FFFFFF"/>
                </a:solidFill>
                <a:latin typeface="NVLADM+f1ererdu-e61-dtz-j3ff0m77ug8t"/>
                <a:cs typeface="NVLADM+f1ererdu-e61-dtz-j3ff0m77ug8t"/>
              </a:rPr>
              <a:t>86%</a:t>
            </a:r>
          </a:p>
          <a:p>
            <a:pPr marL="0" marR="0">
              <a:lnSpc>
                <a:spcPts val="1028"/>
              </a:lnSpc>
              <a:spcBef>
                <a:spcPts val="2602"/>
              </a:spcBef>
              <a:spcAft>
                <a:spcPts val="0"/>
              </a:spcAft>
            </a:pPr>
            <a:r>
              <a:rPr sz="850" spc="11" dirty="0">
                <a:solidFill>
                  <a:srgbClr val="FFFFFF"/>
                </a:solidFill>
                <a:latin typeface="NVLADM+f1ererdu-e61-dtz-j3ff0m77ug8t"/>
                <a:cs typeface="NVLADM+f1ererdu-e61-dtz-j3ff0m77ug8t"/>
              </a:rPr>
              <a:t>71%</a:t>
            </a:r>
          </a:p>
          <a:p>
            <a:pPr marL="0" marR="0">
              <a:lnSpc>
                <a:spcPts val="1028"/>
              </a:lnSpc>
              <a:spcBef>
                <a:spcPts val="2652"/>
              </a:spcBef>
              <a:spcAft>
                <a:spcPts val="0"/>
              </a:spcAft>
            </a:pPr>
            <a:r>
              <a:rPr sz="850" spc="11" dirty="0">
                <a:solidFill>
                  <a:srgbClr val="FFFFFF"/>
                </a:solidFill>
                <a:latin typeface="NVLADM+f1ererdu-e61-dtz-j3ff0m77ug8t"/>
                <a:cs typeface="NVLADM+f1ererdu-e61-dtz-j3ff0m77ug8t"/>
              </a:rPr>
              <a:t>68%</a:t>
            </a:r>
          </a:p>
          <a:p>
            <a:pPr marL="0" marR="0">
              <a:lnSpc>
                <a:spcPts val="1028"/>
              </a:lnSpc>
              <a:spcBef>
                <a:spcPts val="2602"/>
              </a:spcBef>
              <a:spcAft>
                <a:spcPts val="0"/>
              </a:spcAft>
            </a:pPr>
            <a:r>
              <a:rPr sz="850" spc="11" dirty="0">
                <a:solidFill>
                  <a:srgbClr val="FFFFFF"/>
                </a:solidFill>
                <a:latin typeface="NVLADM+f1ererdu-e61-dtz-j3ff0m77ug8t"/>
                <a:cs typeface="NVLADM+f1ererdu-e61-dtz-j3ff0m77ug8t"/>
              </a:rPr>
              <a:t>77%</a:t>
            </a:r>
          </a:p>
        </p:txBody>
      </p:sp>
      <p:sp>
        <p:nvSpPr>
          <p:cNvPr id="9" name="object 9"/>
          <p:cNvSpPr txBox="1"/>
          <p:nvPr/>
        </p:nvSpPr>
        <p:spPr>
          <a:xfrm>
            <a:off x="995822" y="3195531"/>
            <a:ext cx="480501" cy="398750"/>
          </a:xfrm>
          <a:prstGeom prst="rect">
            <a:avLst/>
          </a:prstGeom>
        </p:spPr>
        <p:txBody>
          <a:bodyPr vert="horz" wrap="square" lIns="0" tIns="0" rIns="0" bIns="0" rtlCol="0">
            <a:spAutoFit/>
          </a:bodyPr>
          <a:lstStyle/>
          <a:p>
            <a:pPr marL="0" marR="0">
              <a:lnSpc>
                <a:spcPts val="1414"/>
              </a:lnSpc>
              <a:spcBef>
                <a:spcPts val="0"/>
              </a:spcBef>
              <a:spcAft>
                <a:spcPts val="0"/>
              </a:spcAft>
            </a:pPr>
            <a:r>
              <a:rPr sz="1150" dirty="0">
                <a:solidFill>
                  <a:srgbClr val="FFFFFF"/>
                </a:solidFill>
                <a:latin typeface="NVLADM+f1ererdu-e61-dtz-j3ff0m77ug8t"/>
                <a:cs typeface="NVLADM+f1ererdu-e61-dtz-j3ff0m77ug8t"/>
              </a:rPr>
              <a:t>+11</a:t>
            </a:r>
          </a:p>
        </p:txBody>
      </p:sp>
      <p:sp>
        <p:nvSpPr>
          <p:cNvPr id="10" name="object 10"/>
          <p:cNvSpPr txBox="1"/>
          <p:nvPr/>
        </p:nvSpPr>
        <p:spPr>
          <a:xfrm>
            <a:off x="1416875" y="3219862"/>
            <a:ext cx="311278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FFFFFF"/>
                </a:solidFill>
                <a:latin typeface="NVLADM+f1ererdu-e61-dtz-j3ff0m77ug8t"/>
                <a:cs typeface="NVLADM+f1ererdu-e61-dtz-j3ff0m77ug8t"/>
              </a:rPr>
              <a:t>I get a sense of personal accomplishment from my work</a:t>
            </a:r>
          </a:p>
        </p:txBody>
      </p:sp>
      <p:sp>
        <p:nvSpPr>
          <p:cNvPr id="11" name="object 11"/>
          <p:cNvSpPr txBox="1"/>
          <p:nvPr/>
        </p:nvSpPr>
        <p:spPr>
          <a:xfrm>
            <a:off x="9171480" y="3165797"/>
            <a:ext cx="713803" cy="120289"/>
          </a:xfrm>
          <a:prstGeom prst="rect">
            <a:avLst/>
          </a:prstGeom>
        </p:spPr>
        <p:txBody>
          <a:bodyPr vert="horz" wrap="square" lIns="0" tIns="0" rIns="0" bIns="0" rtlCol="0">
            <a:spAutoFit/>
          </a:bodyPr>
          <a:lstStyle/>
          <a:p>
            <a:pPr marL="0" marR="0">
              <a:lnSpc>
                <a:spcPts val="964"/>
              </a:lnSpc>
              <a:spcBef>
                <a:spcPts val="0"/>
              </a:spcBef>
              <a:spcAft>
                <a:spcPts val="0"/>
              </a:spcAft>
            </a:pPr>
            <a:r>
              <a:rPr lang="en-US" sz="800" dirty="0">
                <a:solidFill>
                  <a:srgbClr val="666666"/>
                </a:solidFill>
                <a:latin typeface="NVLADM+f1ererdu-e61-dtz-j3ff0m77ug8t"/>
                <a:cs typeface="NVLADM+f1ererdu-e61-dtz-j3ff0m77ug8t"/>
              </a:rPr>
              <a:t>2018</a:t>
            </a:r>
            <a:endParaRPr sz="800" dirty="0">
              <a:solidFill>
                <a:srgbClr val="666666"/>
              </a:solidFill>
              <a:latin typeface="NVLADM+f1ererdu-e61-dtz-j3ff0m77ug8t"/>
              <a:cs typeface="NVLADM+f1ererdu-e61-dtz-j3ff0m77ug8t"/>
            </a:endParaRPr>
          </a:p>
        </p:txBody>
      </p:sp>
      <p:sp>
        <p:nvSpPr>
          <p:cNvPr id="12" name="object 12"/>
          <p:cNvSpPr txBox="1"/>
          <p:nvPr/>
        </p:nvSpPr>
        <p:spPr>
          <a:xfrm>
            <a:off x="7298245" y="3618993"/>
            <a:ext cx="1372298" cy="504903"/>
          </a:xfrm>
          <a:prstGeom prst="rect">
            <a:avLst/>
          </a:prstGeom>
        </p:spPr>
        <p:txBody>
          <a:bodyPr vert="horz" wrap="square" lIns="0" tIns="0" rIns="0" bIns="0" rtlCol="0">
            <a:spAutoFit/>
          </a:bodyPr>
          <a:lstStyle/>
          <a:p>
            <a:pPr marL="0" marR="0">
              <a:lnSpc>
                <a:spcPts val="1800"/>
              </a:lnSpc>
              <a:spcBef>
                <a:spcPts val="0"/>
              </a:spcBef>
              <a:spcAft>
                <a:spcPts val="0"/>
              </a:spcAft>
            </a:pPr>
            <a:r>
              <a:rPr sz="1450" spc="24" dirty="0">
                <a:solidFill>
                  <a:srgbClr val="FFFFFF"/>
                </a:solidFill>
                <a:latin typeface="NVLADM+f1ererdu-e61-dtz-j3ff0m77ug8t"/>
                <a:cs typeface="NVLADM+f1ererdu-e61-dtz-j3ff0m77ug8t"/>
              </a:rPr>
              <a:t>Engagement</a:t>
            </a:r>
          </a:p>
        </p:txBody>
      </p:sp>
      <p:sp>
        <p:nvSpPr>
          <p:cNvPr id="13" name="object 13"/>
          <p:cNvSpPr txBox="1"/>
          <p:nvPr/>
        </p:nvSpPr>
        <p:spPr>
          <a:xfrm>
            <a:off x="9122807" y="3618993"/>
            <a:ext cx="617077" cy="504903"/>
          </a:xfrm>
          <a:prstGeom prst="rect">
            <a:avLst/>
          </a:prstGeom>
        </p:spPr>
        <p:txBody>
          <a:bodyPr vert="horz" wrap="square" lIns="0" tIns="0" rIns="0" bIns="0" rtlCol="0">
            <a:spAutoFit/>
          </a:bodyPr>
          <a:lstStyle/>
          <a:p>
            <a:pPr marL="0" marR="0">
              <a:lnSpc>
                <a:spcPts val="1800"/>
              </a:lnSpc>
              <a:spcBef>
                <a:spcPts val="0"/>
              </a:spcBef>
              <a:spcAft>
                <a:spcPts val="0"/>
              </a:spcAft>
            </a:pPr>
            <a:r>
              <a:rPr sz="1450" spc="46" dirty="0">
                <a:solidFill>
                  <a:srgbClr val="FFFFFF"/>
                </a:solidFill>
                <a:latin typeface="NVLADM+f1ererdu-e61-dtz-j3ff0m77ug8t"/>
                <a:cs typeface="NVLADM+f1ererdu-e61-dtz-j3ff0m77ug8t"/>
              </a:rPr>
              <a:t>+12</a:t>
            </a:r>
          </a:p>
        </p:txBody>
      </p:sp>
      <p:sp>
        <p:nvSpPr>
          <p:cNvPr id="14" name="object 14"/>
          <p:cNvSpPr txBox="1"/>
          <p:nvPr/>
        </p:nvSpPr>
        <p:spPr>
          <a:xfrm>
            <a:off x="995822" y="3663366"/>
            <a:ext cx="1959900" cy="348458"/>
          </a:xfrm>
          <a:prstGeom prst="rect">
            <a:avLst/>
          </a:prstGeom>
        </p:spPr>
        <p:txBody>
          <a:bodyPr vert="horz" wrap="square" lIns="0" tIns="0" rIns="0" bIns="0" rtlCol="0">
            <a:spAutoFit/>
          </a:bodyPr>
          <a:lstStyle/>
          <a:p>
            <a:pPr marL="0" marR="0">
              <a:lnSpc>
                <a:spcPts val="1414"/>
              </a:lnSpc>
              <a:spcBef>
                <a:spcPts val="0"/>
              </a:spcBef>
              <a:spcAft>
                <a:spcPts val="0"/>
              </a:spcAft>
            </a:pPr>
            <a:r>
              <a:rPr sz="1150" dirty="0">
                <a:solidFill>
                  <a:srgbClr val="FFFFFF"/>
                </a:solidFill>
                <a:latin typeface="NVLADM+f1ererdu-e61-dtz-j3ff0m77ug8t"/>
                <a:cs typeface="NVLADM+f1ererdu-e61-dtz-j3ff0m77ug8t"/>
              </a:rPr>
              <a:t>+13</a:t>
            </a:r>
            <a:r>
              <a:rPr sz="1150" spc="946" dirty="0">
                <a:solidFill>
                  <a:srgbClr val="FFFFFF"/>
                </a:solidFill>
                <a:latin typeface="NVLADM+f1ererdu-e61-dtz-j3ff0m77ug8t"/>
                <a:cs typeface="NVLADM+f1ererdu-e61-dtz-j3ff0m77ug8t"/>
              </a:rPr>
              <a:t> </a:t>
            </a:r>
            <a:r>
              <a:rPr sz="850" dirty="0">
                <a:solidFill>
                  <a:srgbClr val="FFFFFF"/>
                </a:solidFill>
                <a:latin typeface="NVLADM+f1ererdu-e61-dtz-j3ff0m77ug8t"/>
                <a:cs typeface="NVLADM+f1ererdu-e61-dtz-j3ff0m77ug8t"/>
              </a:rPr>
              <a:t>I feel supported in my role</a:t>
            </a:r>
          </a:p>
        </p:txBody>
      </p:sp>
      <p:sp>
        <p:nvSpPr>
          <p:cNvPr id="15" name="object 15"/>
          <p:cNvSpPr txBox="1"/>
          <p:nvPr/>
        </p:nvSpPr>
        <p:spPr>
          <a:xfrm>
            <a:off x="995822" y="4131208"/>
            <a:ext cx="2697746" cy="346499"/>
          </a:xfrm>
          <a:prstGeom prst="rect">
            <a:avLst/>
          </a:prstGeom>
        </p:spPr>
        <p:txBody>
          <a:bodyPr vert="horz" wrap="square" lIns="0" tIns="0" rIns="0" bIns="0" rtlCol="0">
            <a:spAutoFit/>
          </a:bodyPr>
          <a:lstStyle/>
          <a:p>
            <a:pPr marL="0" marR="0">
              <a:lnSpc>
                <a:spcPts val="1414"/>
              </a:lnSpc>
              <a:spcBef>
                <a:spcPts val="0"/>
              </a:spcBef>
              <a:spcAft>
                <a:spcPts val="0"/>
              </a:spcAft>
            </a:pPr>
            <a:r>
              <a:rPr sz="1150" dirty="0">
                <a:solidFill>
                  <a:srgbClr val="FFFFFF"/>
                </a:solidFill>
                <a:latin typeface="NVLADM+f1ererdu-e61-dtz-j3ff0m77ug8t"/>
                <a:cs typeface="NVLADM+f1ererdu-e61-dtz-j3ff0m77ug8t"/>
              </a:rPr>
              <a:t>+33</a:t>
            </a:r>
            <a:r>
              <a:rPr sz="1150" spc="946" dirty="0">
                <a:solidFill>
                  <a:srgbClr val="FFFFFF"/>
                </a:solidFill>
                <a:latin typeface="NVLADM+f1ererdu-e61-dtz-j3ff0m77ug8t"/>
                <a:cs typeface="NVLADM+f1ererdu-e61-dtz-j3ff0m77ug8t"/>
              </a:rPr>
              <a:t> </a:t>
            </a:r>
            <a:r>
              <a:rPr sz="850" dirty="0">
                <a:solidFill>
                  <a:srgbClr val="FFFFFF"/>
                </a:solidFill>
                <a:latin typeface="NVLADM+f1ererdu-e61-dtz-j3ff0m77ug8t"/>
                <a:cs typeface="NVLADM+f1ererdu-e61-dtz-j3ff0m77ug8t"/>
              </a:rPr>
              <a:t>I have confidence in the future of MFRA</a:t>
            </a:r>
          </a:p>
        </p:txBody>
      </p:sp>
      <p:sp>
        <p:nvSpPr>
          <p:cNvPr id="16" name="object 16"/>
          <p:cNvSpPr txBox="1"/>
          <p:nvPr/>
        </p:nvSpPr>
        <p:spPr>
          <a:xfrm>
            <a:off x="995822" y="4592358"/>
            <a:ext cx="399526" cy="398750"/>
          </a:xfrm>
          <a:prstGeom prst="rect">
            <a:avLst/>
          </a:prstGeom>
        </p:spPr>
        <p:txBody>
          <a:bodyPr vert="horz" wrap="square" lIns="0" tIns="0" rIns="0" bIns="0" rtlCol="0">
            <a:spAutoFit/>
          </a:bodyPr>
          <a:lstStyle/>
          <a:p>
            <a:pPr marL="0" marR="0">
              <a:lnSpc>
                <a:spcPts val="1414"/>
              </a:lnSpc>
              <a:spcBef>
                <a:spcPts val="0"/>
              </a:spcBef>
              <a:spcAft>
                <a:spcPts val="0"/>
              </a:spcAft>
            </a:pPr>
            <a:r>
              <a:rPr sz="1150" spc="11" dirty="0">
                <a:solidFill>
                  <a:srgbClr val="FFFFFF"/>
                </a:solidFill>
                <a:latin typeface="NVLADM+f1ererdu-e61-dtz-j3ff0m77ug8t"/>
                <a:cs typeface="NVLADM+f1ererdu-e61-dtz-j3ff0m77ug8t"/>
              </a:rPr>
              <a:t>+9</a:t>
            </a:r>
          </a:p>
        </p:txBody>
      </p:sp>
      <p:sp>
        <p:nvSpPr>
          <p:cNvPr id="17" name="object 17"/>
          <p:cNvSpPr txBox="1"/>
          <p:nvPr/>
        </p:nvSpPr>
        <p:spPr>
          <a:xfrm>
            <a:off x="1416875" y="4603319"/>
            <a:ext cx="5018878"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FFFFFF"/>
                </a:solidFill>
                <a:latin typeface="NVLADM+f1ererdu-e61-dtz-j3ff0m77ug8t"/>
                <a:cs typeface="NVLADM+f1ererdu-e61-dtz-j3ff0m77ug8t"/>
              </a:rPr>
              <a:t>I feel MFRA treats people fairly, regardless of ethnic background, gender (including trans..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93400" cy="60071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67335" y="240410"/>
            <a:ext cx="3158897" cy="278153"/>
          </a:xfrm>
          <a:prstGeom prst="rect">
            <a:avLst/>
          </a:prstGeom>
        </p:spPr>
        <p:txBody>
          <a:bodyPr vert="horz" wrap="square" lIns="0" tIns="0" rIns="0" bIns="0" rtlCol="0">
            <a:spAutoFit/>
          </a:bodyPr>
          <a:lstStyle/>
          <a:p>
            <a:pPr marL="0" marR="0">
              <a:lnSpc>
                <a:spcPts val="2315"/>
              </a:lnSpc>
              <a:spcBef>
                <a:spcPts val="0"/>
              </a:spcBef>
              <a:spcAft>
                <a:spcPts val="0"/>
              </a:spcAft>
            </a:pPr>
            <a:r>
              <a:rPr sz="1900" b="1" dirty="0">
                <a:solidFill>
                  <a:srgbClr val="042D43"/>
                </a:solidFill>
                <a:latin typeface="Avenir Medium" panose="020B0604020202020204" charset="0"/>
                <a:cs typeface="Avenir Medium" panose="020B0604020202020204" charset="0"/>
              </a:rPr>
              <a:t>Best compared to history</a:t>
            </a:r>
          </a:p>
        </p:txBody>
      </p:sp>
      <p:sp>
        <p:nvSpPr>
          <p:cNvPr id="4" name="object 4"/>
          <p:cNvSpPr txBox="1"/>
          <p:nvPr/>
        </p:nvSpPr>
        <p:spPr>
          <a:xfrm>
            <a:off x="641604" y="1094280"/>
            <a:ext cx="10114620" cy="243656"/>
          </a:xfrm>
          <a:prstGeom prst="rect">
            <a:avLst/>
          </a:prstGeom>
        </p:spPr>
        <p:txBody>
          <a:bodyPr vert="horz" wrap="square" lIns="0" tIns="0" rIns="0" bIns="0" rtlCol="0">
            <a:spAutoFit/>
          </a:bodyPr>
          <a:lstStyle/>
          <a:p>
            <a:pPr marL="0" marR="0">
              <a:lnSpc>
                <a:spcPts val="1872"/>
              </a:lnSpc>
              <a:spcBef>
                <a:spcPts val="0"/>
              </a:spcBef>
              <a:spcAft>
                <a:spcPts val="0"/>
              </a:spcAft>
            </a:pPr>
            <a:r>
              <a:rPr sz="1600" dirty="0">
                <a:solidFill>
                  <a:srgbClr val="333333"/>
                </a:solidFill>
                <a:latin typeface="Avenir Medium" panose="020B0604020202020204" charset="0"/>
                <a:cs typeface="Avenir Medium" panose="020B0604020202020204" charset="0"/>
              </a:rPr>
              <a:t>These 5 results are the strongest when compared with Merseyside Fire &amp; Rescue 2018, 16 Jul 2018</a:t>
            </a:r>
          </a:p>
        </p:txBody>
      </p:sp>
      <p:sp>
        <p:nvSpPr>
          <p:cNvPr id="5" name="object 5"/>
          <p:cNvSpPr txBox="1"/>
          <p:nvPr/>
        </p:nvSpPr>
        <p:spPr>
          <a:xfrm>
            <a:off x="695071" y="1589914"/>
            <a:ext cx="1223581"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Impact</a:t>
            </a:r>
            <a:r>
              <a:rPr sz="950" spc="1052" dirty="0">
                <a:solidFill>
                  <a:srgbClr val="767676"/>
                </a:solidFill>
                <a:latin typeface="NVLADM+f1ererdu-e61-dtz-j3ff0m77ug8t"/>
                <a:cs typeface="NVLADM+f1ererdu-e61-dtz-j3ff0m77ug8t"/>
              </a:rPr>
              <a:t> </a:t>
            </a:r>
            <a:r>
              <a:rPr sz="950" dirty="0">
                <a:solidFill>
                  <a:srgbClr val="767676"/>
                </a:solidFill>
                <a:latin typeface="NVLADM+f1ererdu-e61-dtz-j3ff0m77ug8t"/>
                <a:cs typeface="NVLADM+f1ererdu-e61-dtz-j3ff0m77ug8t"/>
              </a:rPr>
              <a:t>Question</a:t>
            </a:r>
          </a:p>
        </p:txBody>
      </p:sp>
      <p:sp>
        <p:nvSpPr>
          <p:cNvPr id="6" name="object 6"/>
          <p:cNvSpPr txBox="1"/>
          <p:nvPr/>
        </p:nvSpPr>
        <p:spPr>
          <a:xfrm>
            <a:off x="3107769" y="1589914"/>
            <a:ext cx="553185"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spc="-11" dirty="0">
                <a:solidFill>
                  <a:srgbClr val="767676"/>
                </a:solidFill>
                <a:latin typeface="JIACOF+f1ererdu-e61-dtz-j3ff0m77ug8t"/>
                <a:cs typeface="JIACOF+f1ererdu-e61-dtz-j3ff0m77ug8t"/>
              </a:rPr>
              <a:t>Theme</a:t>
            </a:r>
          </a:p>
        </p:txBody>
      </p:sp>
      <p:sp>
        <p:nvSpPr>
          <p:cNvPr id="7" name="object 7"/>
          <p:cNvSpPr txBox="1"/>
          <p:nvPr/>
        </p:nvSpPr>
        <p:spPr>
          <a:xfrm>
            <a:off x="3909774" y="1589914"/>
            <a:ext cx="1414202"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Response favourability</a:t>
            </a:r>
          </a:p>
        </p:txBody>
      </p:sp>
      <p:sp>
        <p:nvSpPr>
          <p:cNvPr id="8" name="object 8"/>
          <p:cNvSpPr txBox="1"/>
          <p:nvPr/>
        </p:nvSpPr>
        <p:spPr>
          <a:xfrm>
            <a:off x="8675021" y="1589914"/>
            <a:ext cx="809212"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767676"/>
                </a:solidFill>
                <a:latin typeface="NVLADM+f1ererdu-e61-dtz-j3ff0m77ug8t"/>
                <a:cs typeface="NVLADM+f1ererdu-e61-dtz-j3ff0m77ug8t"/>
              </a:rPr>
              <a:t>Vs Previous</a:t>
            </a:r>
          </a:p>
        </p:txBody>
      </p:sp>
      <p:sp>
        <p:nvSpPr>
          <p:cNvPr id="9" name="object 9"/>
          <p:cNvSpPr txBox="1"/>
          <p:nvPr/>
        </p:nvSpPr>
        <p:spPr>
          <a:xfrm>
            <a:off x="1229741" y="1869817"/>
            <a:ext cx="1629406"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spc="-10" dirty="0">
                <a:solidFill>
                  <a:srgbClr val="333333"/>
                </a:solidFill>
                <a:latin typeface="NVLADM+f1ererdu-e61-dtz-j3ff0m77ug8t"/>
                <a:cs typeface="NVLADM+f1ererdu-e61-dtz-j3ff0m77ug8t"/>
              </a:rPr>
              <a:t>We</a:t>
            </a:r>
            <a:r>
              <a:rPr sz="850" dirty="0">
                <a:solidFill>
                  <a:srgbClr val="333333"/>
                </a:solidFill>
                <a:latin typeface="NVLADM+f1ererdu-e61-dtz-j3ff0m77ug8t"/>
                <a:cs typeface="NVLADM+f1ererdu-e61-dtz-j3ff0m77ug8t"/>
              </a:rPr>
              <a:t> are good at sharing ideas</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to make things work better</a:t>
            </a:r>
          </a:p>
        </p:txBody>
      </p:sp>
      <p:sp>
        <p:nvSpPr>
          <p:cNvPr id="10" name="object 10"/>
          <p:cNvSpPr txBox="1"/>
          <p:nvPr/>
        </p:nvSpPr>
        <p:spPr>
          <a:xfrm>
            <a:off x="9610693" y="1914593"/>
            <a:ext cx="245013" cy="1019511"/>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+41</a:t>
            </a:r>
          </a:p>
          <a:p>
            <a:pPr marL="0" marR="0">
              <a:lnSpc>
                <a:spcPts val="707"/>
              </a:lnSpc>
              <a:spcBef>
                <a:spcPts val="2502"/>
              </a:spcBef>
              <a:spcAft>
                <a:spcPts val="0"/>
              </a:spcAft>
            </a:pPr>
            <a:r>
              <a:rPr sz="600" spc="-28" dirty="0">
                <a:solidFill>
                  <a:srgbClr val="3FAC48"/>
                </a:solidFill>
                <a:latin typeface="JIACOF+f1ererdu-e61-dtz-j3ff0m77ug8t"/>
                <a:cs typeface="JIACOF+f1ererdu-e61-dtz-j3ff0m77ug8t"/>
              </a:rPr>
              <a:t>+33</a:t>
            </a:r>
          </a:p>
          <a:p>
            <a:pPr marL="0" marR="0">
              <a:lnSpc>
                <a:spcPts val="707"/>
              </a:lnSpc>
              <a:spcBef>
                <a:spcPts val="2502"/>
              </a:spcBef>
              <a:spcAft>
                <a:spcPts val="0"/>
              </a:spcAft>
            </a:pPr>
            <a:r>
              <a:rPr sz="600" spc="-28" dirty="0">
                <a:solidFill>
                  <a:srgbClr val="3FAC48"/>
                </a:solidFill>
                <a:latin typeface="JIACOF+f1ererdu-e61-dtz-j3ff0m77ug8t"/>
                <a:cs typeface="JIACOF+f1ererdu-e61-dtz-j3ff0m77ug8t"/>
              </a:rPr>
              <a:t>+22</a:t>
            </a:r>
          </a:p>
        </p:txBody>
      </p:sp>
      <p:sp>
        <p:nvSpPr>
          <p:cNvPr id="11" name="object 11"/>
          <p:cNvSpPr txBox="1"/>
          <p:nvPr/>
        </p:nvSpPr>
        <p:spPr>
          <a:xfrm>
            <a:off x="3101086" y="1936647"/>
            <a:ext cx="669861"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Teamwork</a:t>
            </a:r>
          </a:p>
        </p:txBody>
      </p:sp>
      <p:sp>
        <p:nvSpPr>
          <p:cNvPr id="12" name="object 12"/>
          <p:cNvSpPr txBox="1"/>
          <p:nvPr/>
        </p:nvSpPr>
        <p:spPr>
          <a:xfrm>
            <a:off x="5460317" y="1936647"/>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79%</a:t>
            </a:r>
          </a:p>
        </p:txBody>
      </p:sp>
      <p:sp>
        <p:nvSpPr>
          <p:cNvPr id="13" name="object 13"/>
          <p:cNvSpPr txBox="1"/>
          <p:nvPr/>
        </p:nvSpPr>
        <p:spPr>
          <a:xfrm>
            <a:off x="7445279" y="1936647"/>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13%</a:t>
            </a:r>
          </a:p>
        </p:txBody>
      </p:sp>
      <p:sp>
        <p:nvSpPr>
          <p:cNvPr id="14" name="object 14"/>
          <p:cNvSpPr txBox="1"/>
          <p:nvPr/>
        </p:nvSpPr>
        <p:spPr>
          <a:xfrm>
            <a:off x="7832915" y="1936647"/>
            <a:ext cx="409209" cy="1107971"/>
          </a:xfrm>
          <a:prstGeom prst="rect">
            <a:avLst/>
          </a:prstGeom>
        </p:spPr>
        <p:txBody>
          <a:bodyPr vert="horz" wrap="square" lIns="0" tIns="0" rIns="0" bIns="0" rtlCol="0">
            <a:spAutoFit/>
          </a:bodyPr>
          <a:lstStyle/>
          <a:p>
            <a:pPr marL="93567" marR="0">
              <a:lnSpc>
                <a:spcPts val="1028"/>
              </a:lnSpc>
              <a:spcBef>
                <a:spcPts val="0"/>
              </a:spcBef>
              <a:spcAft>
                <a:spcPts val="0"/>
              </a:spcAft>
            </a:pPr>
            <a:r>
              <a:rPr sz="850" spc="20" dirty="0">
                <a:solidFill>
                  <a:srgbClr val="FFFFFF"/>
                </a:solidFill>
                <a:latin typeface="NVLADM+f1ererdu-e61-dtz-j3ff0m77ug8t"/>
                <a:cs typeface="NVLADM+f1ererdu-e61-dtz-j3ff0m77ug8t"/>
              </a:rPr>
              <a:t>8%</a:t>
            </a:r>
          </a:p>
          <a:p>
            <a:pPr marL="20049" marR="0">
              <a:lnSpc>
                <a:spcPts val="1028"/>
              </a:lnSpc>
              <a:spcBef>
                <a:spcPts val="2181"/>
              </a:spcBef>
              <a:spcAft>
                <a:spcPts val="0"/>
              </a:spcAft>
            </a:pPr>
            <a:r>
              <a:rPr sz="850" spc="11" dirty="0">
                <a:solidFill>
                  <a:srgbClr val="FFFFFF"/>
                </a:solidFill>
                <a:latin typeface="NVLADM+f1ererdu-e61-dtz-j3ff0m77ug8t"/>
                <a:cs typeface="NVLADM+f1ererdu-e61-dtz-j3ff0m77ug8t"/>
              </a:rPr>
              <a:t>10%</a:t>
            </a:r>
          </a:p>
          <a:p>
            <a:pPr marL="0" marR="0">
              <a:lnSpc>
                <a:spcPts val="1028"/>
              </a:lnSpc>
              <a:spcBef>
                <a:spcPts val="2181"/>
              </a:spcBef>
              <a:spcAft>
                <a:spcPts val="0"/>
              </a:spcAft>
            </a:pPr>
            <a:r>
              <a:rPr sz="850" spc="11" dirty="0">
                <a:solidFill>
                  <a:srgbClr val="FFFFFF"/>
                </a:solidFill>
                <a:latin typeface="NVLADM+f1ererdu-e61-dtz-j3ff0m77ug8t"/>
                <a:cs typeface="NVLADM+f1ererdu-e61-dtz-j3ff0m77ug8t"/>
              </a:rPr>
              <a:t>11%</a:t>
            </a:r>
          </a:p>
        </p:txBody>
      </p:sp>
      <p:sp>
        <p:nvSpPr>
          <p:cNvPr id="15" name="object 15"/>
          <p:cNvSpPr txBox="1"/>
          <p:nvPr/>
        </p:nvSpPr>
        <p:spPr>
          <a:xfrm>
            <a:off x="1229741" y="2277501"/>
            <a:ext cx="1321972"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 have confidence in the</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future of MFRA</a:t>
            </a:r>
          </a:p>
        </p:txBody>
      </p:sp>
      <p:sp>
        <p:nvSpPr>
          <p:cNvPr id="16" name="object 16"/>
          <p:cNvSpPr txBox="1"/>
          <p:nvPr/>
        </p:nvSpPr>
        <p:spPr>
          <a:xfrm>
            <a:off x="3101086" y="2277501"/>
            <a:ext cx="810212"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Management</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Effectiveness</a:t>
            </a:r>
          </a:p>
        </p:txBody>
      </p:sp>
      <p:sp>
        <p:nvSpPr>
          <p:cNvPr id="17" name="object 17"/>
          <p:cNvSpPr txBox="1"/>
          <p:nvPr/>
        </p:nvSpPr>
        <p:spPr>
          <a:xfrm>
            <a:off x="5233082" y="2344337"/>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68%</a:t>
            </a:r>
          </a:p>
        </p:txBody>
      </p:sp>
      <p:sp>
        <p:nvSpPr>
          <p:cNvPr id="18" name="object 18"/>
          <p:cNvSpPr txBox="1"/>
          <p:nvPr/>
        </p:nvSpPr>
        <p:spPr>
          <a:xfrm>
            <a:off x="7177945" y="2344337"/>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21%</a:t>
            </a:r>
          </a:p>
        </p:txBody>
      </p:sp>
      <p:sp>
        <p:nvSpPr>
          <p:cNvPr id="19" name="object 19"/>
          <p:cNvSpPr txBox="1"/>
          <p:nvPr/>
        </p:nvSpPr>
        <p:spPr>
          <a:xfrm>
            <a:off x="1229741" y="2685191"/>
            <a:ext cx="1460317" cy="426264"/>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 have a</a:t>
            </a:r>
            <a:r>
              <a:rPr sz="850" spc="-10"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sense of good job</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security</a:t>
            </a:r>
          </a:p>
        </p:txBody>
      </p:sp>
      <p:sp>
        <p:nvSpPr>
          <p:cNvPr id="20" name="object 20"/>
          <p:cNvSpPr txBox="1"/>
          <p:nvPr/>
        </p:nvSpPr>
        <p:spPr>
          <a:xfrm>
            <a:off x="3101086" y="2752021"/>
            <a:ext cx="529510"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My</a:t>
            </a:r>
            <a:r>
              <a:rPr sz="850" spc="12" dirty="0">
                <a:solidFill>
                  <a:srgbClr val="333333"/>
                </a:solidFill>
                <a:latin typeface="JIACOF+f1ererdu-e61-dtz-j3ff0m77ug8t"/>
                <a:cs typeface="JIACOF+f1ererdu-e61-dtz-j3ff0m77ug8t"/>
              </a:rPr>
              <a:t> </a:t>
            </a:r>
            <a:r>
              <a:rPr sz="850" dirty="0">
                <a:solidFill>
                  <a:srgbClr val="333333"/>
                </a:solidFill>
                <a:latin typeface="JIACOF+f1ererdu-e61-dtz-j3ff0m77ug8t"/>
                <a:cs typeface="JIACOF+f1ererdu-e61-dtz-j3ff0m77ug8t"/>
              </a:rPr>
              <a:t>Job</a:t>
            </a:r>
          </a:p>
        </p:txBody>
      </p:sp>
      <p:sp>
        <p:nvSpPr>
          <p:cNvPr id="21" name="object 21"/>
          <p:cNvSpPr txBox="1"/>
          <p:nvPr/>
        </p:nvSpPr>
        <p:spPr>
          <a:xfrm>
            <a:off x="5393483" y="2752021"/>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76%</a:t>
            </a:r>
          </a:p>
        </p:txBody>
      </p:sp>
      <p:sp>
        <p:nvSpPr>
          <p:cNvPr id="22" name="object 22"/>
          <p:cNvSpPr txBox="1"/>
          <p:nvPr/>
        </p:nvSpPr>
        <p:spPr>
          <a:xfrm>
            <a:off x="7311612" y="2752021"/>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13%</a:t>
            </a:r>
          </a:p>
        </p:txBody>
      </p:sp>
      <p:sp>
        <p:nvSpPr>
          <p:cNvPr id="23" name="object 23"/>
          <p:cNvSpPr txBox="1"/>
          <p:nvPr/>
        </p:nvSpPr>
        <p:spPr>
          <a:xfrm>
            <a:off x="1229741" y="3092874"/>
            <a:ext cx="1506433" cy="559930"/>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a:t>
            </a:r>
            <a:r>
              <a:rPr sz="850" spc="-10" dirty="0">
                <a:solidFill>
                  <a:srgbClr val="333333"/>
                </a:solidFill>
                <a:latin typeface="NVLADM+f1ererdu-e61-dtz-j3ff0m77ug8t"/>
                <a:cs typeface="NVLADM+f1ererdu-e61-dtz-j3ff0m77ug8t"/>
              </a:rPr>
              <a:t> </a:t>
            </a:r>
            <a:r>
              <a:rPr sz="850" dirty="0">
                <a:solidFill>
                  <a:srgbClr val="333333"/>
                </a:solidFill>
                <a:latin typeface="NVLADM+f1ererdu-e61-dtz-j3ff0m77ug8t"/>
                <a:cs typeface="NVLADM+f1ererdu-e61-dtz-j3ff0m77ug8t"/>
              </a:rPr>
              <a:t>am able to strike the right</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balance between my work</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and home life</a:t>
            </a:r>
          </a:p>
        </p:txBody>
      </p:sp>
      <p:sp>
        <p:nvSpPr>
          <p:cNvPr id="24" name="object 24"/>
          <p:cNvSpPr txBox="1"/>
          <p:nvPr/>
        </p:nvSpPr>
        <p:spPr>
          <a:xfrm>
            <a:off x="3101086" y="3159704"/>
            <a:ext cx="629761" cy="426270"/>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Culture &amp;</a:t>
            </a:r>
          </a:p>
          <a:p>
            <a:pPr marL="0" marR="0">
              <a:lnSpc>
                <a:spcPts val="1028"/>
              </a:lnSpc>
              <a:spcBef>
                <a:spcPts val="73"/>
              </a:spcBef>
              <a:spcAft>
                <a:spcPts val="0"/>
              </a:spcAft>
            </a:pPr>
            <a:r>
              <a:rPr sz="850" dirty="0">
                <a:solidFill>
                  <a:srgbClr val="333333"/>
                </a:solidFill>
                <a:latin typeface="JIACOF+f1ererdu-e61-dtz-j3ff0m77ug8t"/>
                <a:cs typeface="JIACOF+f1ererdu-e61-dtz-j3ff0m77ug8t"/>
              </a:rPr>
              <a:t>Values</a:t>
            </a:r>
          </a:p>
        </p:txBody>
      </p:sp>
      <p:sp>
        <p:nvSpPr>
          <p:cNvPr id="25" name="object 25"/>
          <p:cNvSpPr txBox="1"/>
          <p:nvPr/>
        </p:nvSpPr>
        <p:spPr>
          <a:xfrm>
            <a:off x="9610693" y="3177753"/>
            <a:ext cx="245013" cy="812323"/>
          </a:xfrm>
          <a:prstGeom prst="rect">
            <a:avLst/>
          </a:prstGeom>
        </p:spPr>
        <p:txBody>
          <a:bodyPr vert="horz" wrap="square" lIns="0" tIns="0" rIns="0" bIns="0" rtlCol="0">
            <a:spAutoFit/>
          </a:bodyPr>
          <a:lstStyle/>
          <a:p>
            <a:pPr marL="0" marR="0">
              <a:lnSpc>
                <a:spcPts val="707"/>
              </a:lnSpc>
              <a:spcBef>
                <a:spcPts val="0"/>
              </a:spcBef>
              <a:spcAft>
                <a:spcPts val="0"/>
              </a:spcAft>
            </a:pPr>
            <a:r>
              <a:rPr sz="600" spc="-28" dirty="0">
                <a:solidFill>
                  <a:srgbClr val="3FAC48"/>
                </a:solidFill>
                <a:latin typeface="JIACOF+f1ererdu-e61-dtz-j3ff0m77ug8t"/>
                <a:cs typeface="JIACOF+f1ererdu-e61-dtz-j3ff0m77ug8t"/>
              </a:rPr>
              <a:t>+21</a:t>
            </a:r>
          </a:p>
          <a:p>
            <a:pPr marL="0" marR="0">
              <a:lnSpc>
                <a:spcPts val="707"/>
              </a:lnSpc>
              <a:spcBef>
                <a:spcPts val="4081"/>
              </a:spcBef>
              <a:spcAft>
                <a:spcPts val="0"/>
              </a:spcAft>
            </a:pPr>
            <a:r>
              <a:rPr sz="600" spc="-28" dirty="0">
                <a:solidFill>
                  <a:srgbClr val="3FAC48"/>
                </a:solidFill>
                <a:latin typeface="JIACOF+f1ererdu-e61-dtz-j3ff0m77ug8t"/>
                <a:cs typeface="JIACOF+f1ererdu-e61-dtz-j3ff0m77ug8t"/>
              </a:rPr>
              <a:t>+21</a:t>
            </a:r>
          </a:p>
        </p:txBody>
      </p:sp>
      <p:sp>
        <p:nvSpPr>
          <p:cNvPr id="26" name="object 26"/>
          <p:cNvSpPr txBox="1"/>
          <p:nvPr/>
        </p:nvSpPr>
        <p:spPr>
          <a:xfrm>
            <a:off x="5433584" y="3226541"/>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78%</a:t>
            </a:r>
          </a:p>
        </p:txBody>
      </p:sp>
      <p:sp>
        <p:nvSpPr>
          <p:cNvPr id="27" name="object 27"/>
          <p:cNvSpPr txBox="1"/>
          <p:nvPr/>
        </p:nvSpPr>
        <p:spPr>
          <a:xfrm>
            <a:off x="7378446" y="3226541"/>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12%</a:t>
            </a:r>
          </a:p>
        </p:txBody>
      </p:sp>
      <p:sp>
        <p:nvSpPr>
          <p:cNvPr id="28" name="object 28"/>
          <p:cNvSpPr txBox="1"/>
          <p:nvPr/>
        </p:nvSpPr>
        <p:spPr>
          <a:xfrm>
            <a:off x="7852965" y="3226541"/>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10%</a:t>
            </a:r>
          </a:p>
        </p:txBody>
      </p:sp>
      <p:sp>
        <p:nvSpPr>
          <p:cNvPr id="29" name="object 29"/>
          <p:cNvSpPr txBox="1"/>
          <p:nvPr/>
        </p:nvSpPr>
        <p:spPr>
          <a:xfrm>
            <a:off x="1229741" y="3634224"/>
            <a:ext cx="1606349" cy="693603"/>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NVLADM+f1ererdu-e61-dtz-j3ff0m77ug8t"/>
                <a:cs typeface="NVLADM+f1ererdu-e61-dtz-j3ff0m77ug8t"/>
              </a:rPr>
              <a:t>If asked, I would recommend</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to friends and family that</a:t>
            </a:r>
          </a:p>
          <a:p>
            <a:pPr marL="0" marR="0">
              <a:lnSpc>
                <a:spcPts val="1028"/>
              </a:lnSpc>
              <a:spcBef>
                <a:spcPts val="23"/>
              </a:spcBef>
              <a:spcAft>
                <a:spcPts val="0"/>
              </a:spcAft>
            </a:pPr>
            <a:r>
              <a:rPr sz="850" dirty="0">
                <a:solidFill>
                  <a:srgbClr val="333333"/>
                </a:solidFill>
                <a:latin typeface="NVLADM+f1ererdu-e61-dtz-j3ff0m77ug8t"/>
                <a:cs typeface="NVLADM+f1ererdu-e61-dtz-j3ff0m77ug8t"/>
              </a:rPr>
              <a:t>MFRA is a good place to</a:t>
            </a:r>
          </a:p>
          <a:p>
            <a:pPr marL="0" marR="0">
              <a:lnSpc>
                <a:spcPts val="1028"/>
              </a:lnSpc>
              <a:spcBef>
                <a:spcPts val="73"/>
              </a:spcBef>
              <a:spcAft>
                <a:spcPts val="0"/>
              </a:spcAft>
            </a:pPr>
            <a:r>
              <a:rPr sz="850" dirty="0">
                <a:solidFill>
                  <a:srgbClr val="333333"/>
                </a:solidFill>
                <a:latin typeface="NVLADM+f1ererdu-e61-dtz-j3ff0m77ug8t"/>
                <a:cs typeface="NVLADM+f1ererdu-e61-dtz-j3ff0m77ug8t"/>
              </a:rPr>
              <a:t>work</a:t>
            </a:r>
          </a:p>
        </p:txBody>
      </p:sp>
      <p:sp>
        <p:nvSpPr>
          <p:cNvPr id="30" name="object 30"/>
          <p:cNvSpPr txBox="1"/>
          <p:nvPr/>
        </p:nvSpPr>
        <p:spPr>
          <a:xfrm>
            <a:off x="3101086" y="3834727"/>
            <a:ext cx="79016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dirty="0">
                <a:solidFill>
                  <a:srgbClr val="333333"/>
                </a:solidFill>
                <a:latin typeface="JIACOF+f1ererdu-e61-dtz-j3ff0m77ug8t"/>
                <a:cs typeface="JIACOF+f1ererdu-e61-dtz-j3ff0m77ug8t"/>
              </a:rPr>
              <a:t>Engagement</a:t>
            </a:r>
          </a:p>
        </p:txBody>
      </p:sp>
      <p:sp>
        <p:nvSpPr>
          <p:cNvPr id="31" name="object 31"/>
          <p:cNvSpPr txBox="1"/>
          <p:nvPr/>
        </p:nvSpPr>
        <p:spPr>
          <a:xfrm>
            <a:off x="5500417" y="3834727"/>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FFFFFF"/>
                </a:solidFill>
                <a:latin typeface="NVLADM+f1ererdu-e61-dtz-j3ff0m77ug8t"/>
                <a:cs typeface="NVLADM+f1ererdu-e61-dtz-j3ff0m77ug8t"/>
              </a:rPr>
              <a:t>81%</a:t>
            </a:r>
          </a:p>
        </p:txBody>
      </p:sp>
      <p:sp>
        <p:nvSpPr>
          <p:cNvPr id="32" name="object 32"/>
          <p:cNvSpPr txBox="1"/>
          <p:nvPr/>
        </p:nvSpPr>
        <p:spPr>
          <a:xfrm>
            <a:off x="7532163" y="3834727"/>
            <a:ext cx="37579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11" dirty="0">
                <a:solidFill>
                  <a:srgbClr val="333333"/>
                </a:solidFill>
                <a:latin typeface="NVLADM+f1ererdu-e61-dtz-j3ff0m77ug8t"/>
                <a:cs typeface="NVLADM+f1ererdu-e61-dtz-j3ff0m77ug8t"/>
              </a:rPr>
              <a:t>13%</a:t>
            </a:r>
          </a:p>
        </p:txBody>
      </p:sp>
      <p:sp>
        <p:nvSpPr>
          <p:cNvPr id="33" name="object 33"/>
          <p:cNvSpPr txBox="1"/>
          <p:nvPr/>
        </p:nvSpPr>
        <p:spPr>
          <a:xfrm>
            <a:off x="7966582" y="3834727"/>
            <a:ext cx="315642" cy="292598"/>
          </a:xfrm>
          <a:prstGeom prst="rect">
            <a:avLst/>
          </a:prstGeom>
        </p:spPr>
        <p:txBody>
          <a:bodyPr vert="horz" wrap="square" lIns="0" tIns="0" rIns="0" bIns="0" rtlCol="0">
            <a:spAutoFit/>
          </a:bodyPr>
          <a:lstStyle/>
          <a:p>
            <a:pPr marL="0" marR="0">
              <a:lnSpc>
                <a:spcPts val="1028"/>
              </a:lnSpc>
              <a:spcBef>
                <a:spcPts val="0"/>
              </a:spcBef>
              <a:spcAft>
                <a:spcPts val="0"/>
              </a:spcAft>
            </a:pPr>
            <a:r>
              <a:rPr sz="850" spc="20" dirty="0">
                <a:solidFill>
                  <a:srgbClr val="FFFFFF"/>
                </a:solidFill>
                <a:latin typeface="NVLADM+f1ererdu-e61-dtz-j3ff0m77ug8t"/>
                <a:cs typeface="NVLADM+f1ererdu-e61-dtz-j3ff0m77ug8t"/>
              </a:rPr>
              <a:t>7%</a:t>
            </a:r>
          </a:p>
        </p:txBody>
      </p:sp>
      <p:sp>
        <p:nvSpPr>
          <p:cNvPr id="34" name="object 34"/>
          <p:cNvSpPr txBox="1"/>
          <p:nvPr/>
        </p:nvSpPr>
        <p:spPr>
          <a:xfrm>
            <a:off x="4083542" y="4543966"/>
            <a:ext cx="787170"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Favourable</a:t>
            </a:r>
          </a:p>
        </p:txBody>
      </p:sp>
      <p:sp>
        <p:nvSpPr>
          <p:cNvPr id="35" name="object 35"/>
          <p:cNvSpPr txBox="1"/>
          <p:nvPr/>
        </p:nvSpPr>
        <p:spPr>
          <a:xfrm>
            <a:off x="5045948" y="4543966"/>
            <a:ext cx="590839"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Neutral</a:t>
            </a:r>
          </a:p>
        </p:txBody>
      </p:sp>
      <p:sp>
        <p:nvSpPr>
          <p:cNvPr id="36" name="object 36"/>
          <p:cNvSpPr txBox="1"/>
          <p:nvPr/>
        </p:nvSpPr>
        <p:spPr>
          <a:xfrm>
            <a:off x="5814536" y="4543966"/>
            <a:ext cx="909756" cy="327982"/>
          </a:xfrm>
          <a:prstGeom prst="rect">
            <a:avLst/>
          </a:prstGeom>
        </p:spPr>
        <p:txBody>
          <a:bodyPr vert="horz" wrap="square" lIns="0" tIns="0" rIns="0" bIns="0" rtlCol="0">
            <a:spAutoFit/>
          </a:bodyPr>
          <a:lstStyle/>
          <a:p>
            <a:pPr marL="0" marR="0">
              <a:lnSpc>
                <a:spcPts val="1157"/>
              </a:lnSpc>
              <a:spcBef>
                <a:spcPts val="0"/>
              </a:spcBef>
              <a:spcAft>
                <a:spcPts val="0"/>
              </a:spcAft>
            </a:pPr>
            <a:r>
              <a:rPr sz="950" dirty="0">
                <a:solidFill>
                  <a:srgbClr val="333333"/>
                </a:solidFill>
                <a:latin typeface="NVLADM+f1ererdu-e61-dtz-j3ff0m77ug8t"/>
                <a:cs typeface="NVLADM+f1ererdu-e61-dtz-j3ff0m77ug8t"/>
              </a:rPr>
              <a:t>Unfavourable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rstName xmlns="http://schemas.microsoft.com/sharepoint/v3" xsi:nil="true"/>
    <Department xmlns="http://schemas.microsoft.com/sharepoint/v3" xsi:nil="true"/>
    <CellPhone xmlns="http://schemas.microsoft.com/sharepoint/v3" xsi:nil="true"/>
    <Office xmlns="http://schemas.microsoft.com/sharepoint/v3" xsi:nil="true"/>
    <JobTitle xmlns="http://schemas.microsoft.com/sharepoint/v3" xsi:nil="true"/>
    <Category xmlns="81afcec0-19d2-4b1b-9590-ed3a13cfe9b2">1 Full Survey Reports: Staff Engagement Survey Results for the whole of MF&amp;RA.  Reports included are: Results Presentation by People Insight, Historical Analysis for results from 2016, 2018 and 2020</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07F15BEEC644498B035F8AE0A8EE3F" ma:contentTypeVersion="2" ma:contentTypeDescription="Create a new document." ma:contentTypeScope="" ma:versionID="65b64928f0219ed4628869fc64484ab4">
  <xsd:schema xmlns:xsd="http://www.w3.org/2001/XMLSchema" xmlns:xs="http://www.w3.org/2001/XMLSchema" xmlns:p="http://schemas.microsoft.com/office/2006/metadata/properties" xmlns:ns1="http://schemas.microsoft.com/sharepoint/v3" xmlns:ns2="81afcec0-19d2-4b1b-9590-ed3a13cfe9b2" targetNamespace="http://schemas.microsoft.com/office/2006/metadata/properties" ma:root="true" ma:fieldsID="0f031251787c7c65764715a8ec191f3b" ns1:_="" ns2:_="">
    <xsd:import namespace="http://schemas.microsoft.com/sharepoint/v3"/>
    <xsd:import namespace="81afcec0-19d2-4b1b-9590-ed3a13cfe9b2"/>
    <xsd:element name="properties">
      <xsd:complexType>
        <xsd:sequence>
          <xsd:element name="documentManagement">
            <xsd:complexType>
              <xsd:all>
                <xsd:element ref="ns1:FirstName" minOccurs="0"/>
                <xsd:element ref="ns1:Office" minOccurs="0"/>
                <xsd:element ref="ns1:Department" minOccurs="0"/>
                <xsd:element ref="ns1:CellPhone" minOccurs="0"/>
                <xsd:element ref="ns1:JobTitl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rstName" ma:index="8" nillable="true" ma:displayName="First Name" ma:hidden="true" ma:internalName="FirstName" ma:readOnly="false">
      <xsd:simpleType>
        <xsd:restriction base="dms:Text"/>
      </xsd:simpleType>
    </xsd:element>
    <xsd:element name="Office" ma:index="9" nillable="true" ma:displayName="Office" ma:hidden="true" ma:internalName="Office" ma:readOnly="false">
      <xsd:simpleType>
        <xsd:restriction base="dms:Text"/>
      </xsd:simpleType>
    </xsd:element>
    <xsd:element name="Department" ma:index="10" nillable="true" ma:displayName="Department" ma:hidden="true" ma:internalName="Department" ma:readOnly="false">
      <xsd:simpleType>
        <xsd:restriction base="dms:Text"/>
      </xsd:simpleType>
    </xsd:element>
    <xsd:element name="CellPhone" ma:index="11" nillable="true" ma:displayName="Cell Phone" ma:hidden="true" ma:internalName="CellPhone" ma:readOnly="false">
      <xsd:simpleType>
        <xsd:restriction base="dms:Text"/>
      </xsd:simpleType>
    </xsd:element>
    <xsd:element name="JobTitle" ma:index="12" nillable="true" ma:displayName="Job Title" ma:hidden="true" ma:internalName="JobTitl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afcec0-19d2-4b1b-9590-ed3a13cfe9b2" elementFormDefault="qualified">
    <xsd:import namespace="http://schemas.microsoft.com/office/2006/documentManagement/types"/>
    <xsd:import namespace="http://schemas.microsoft.com/office/infopath/2007/PartnerControls"/>
    <xsd:element name="Category" ma:index="13" nillable="true" ma:displayName="Category" ma:format="Dropdown" ma:internalName="Category">
      <xsd:simpleType>
        <xsd:restriction base="dms:Choice">
          <xsd:enumeration value="1 Full Survey Reports: Staff Engagement Survey Results for the whole of MF&amp;RA.  Reports included are: Results Presentation by People Insight, Historical Analysis for results from 2016, 2018 and 2020"/>
          <xsd:enumeration value="2 Reports by Function: Results reports for the 2020 Staff Engagement Survey by function"/>
          <xsd:enumeration value="3 Reports by Diversity – Uniformed: Results reports for the 2020 Staff Engagement Survey for uniformed staff categorised by 6 Equality Groups: Age, Disability, Gender, Religion, Sexual Orientation, and Ethnic Origins"/>
          <xsd:enumeration value="4 Reports by Diversity – Non-Uniformed inc Control: Results reports for the 2020 Staff Engagement Survey for Non-Uniformed including Control staff categorised by 6 Equality Groups: Age, Disability, Gender, Religion, Sexual Orientation, and Ethnic Origins"/>
          <xsd:enumeration value="5 Diversity Reports – for the whole of MFR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10F9B4-080A-4030-9447-710FC2503117}">
  <ds:schemaRefs>
    <ds:schemaRef ds:uri="http://schemas.microsoft.com/sharepoint/v3/contenttype/forms"/>
  </ds:schemaRefs>
</ds:datastoreItem>
</file>

<file path=customXml/itemProps2.xml><?xml version="1.0" encoding="utf-8"?>
<ds:datastoreItem xmlns:ds="http://schemas.openxmlformats.org/officeDocument/2006/customXml" ds:itemID="{98679935-09C5-4D48-A56C-A05124AE8DD3}">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81afcec0-19d2-4b1b-9590-ed3a13cfe9b2"/>
    <ds:schemaRef ds:uri="http://purl.org/dc/elements/1.1/"/>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BC6BCC64-42F5-4C0C-8602-FBE3264B2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afcec0-19d2-4b1b-9590-ed3a13cfe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1098</TotalTime>
  <Words>1491</Words>
  <Application>Microsoft Office PowerPoint</Application>
  <PresentationFormat>Custom</PresentationFormat>
  <Paragraphs>403</Paragraphs>
  <Slides>19</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Avenir Black</vt:lpstr>
      <vt:lpstr>ASRBLG+f1uvezo-1ayt-dji-4sur1p1f0j2o</vt:lpstr>
      <vt:lpstr>Avenir Heavy</vt:lpstr>
      <vt:lpstr>Avenir Medium</vt:lpstr>
      <vt:lpstr>JIACOF+f1ererdu-e61-dtz-j3ff0m77ug8t</vt:lpstr>
      <vt:lpstr>PQCAMT+f1xurla7-bw3-cyk-2nizd8yy3g58h</vt:lpstr>
      <vt:lpstr>Calibri</vt:lpstr>
      <vt:lpstr>NVLADM+f1ererdu-e61-dtz-j3ff0m77ug8t</vt:lpstr>
      <vt:lpstr>Avenir Roman</vt:lpstr>
      <vt:lpstr>Arial</vt:lpstr>
      <vt:lpstr>Avenir Book</vt:lpstr>
      <vt:lpstr>Theme Office</vt:lpstr>
      <vt:lpstr>PowerPoint Presentation</vt:lpstr>
      <vt:lpstr>Our experience includes working with….</vt:lpstr>
      <vt:lpstr>PowerPoint Presentation</vt:lpstr>
      <vt:lpstr>PowerPoint Presentation</vt:lpstr>
      <vt:lpstr>Our engagement score</vt:lpstr>
      <vt:lpstr>Engagement spread by function/place of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Celebrate – where to begin! </vt:lpstr>
      <vt:lpstr>Three focus areas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PeopleInsight</dc:creator>
  <cp:lastModifiedBy>Campbell, Vicky</cp:lastModifiedBy>
  <cp:revision>10</cp:revision>
  <dcterms:modified xsi:type="dcterms:W3CDTF">2021-02-12T09:58:06Z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0x0101006707F15BEEC644498B035F8AE0A8EE3F</vt:lpwstr>
  </property>
</Properties>
</file>