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71" r:id="rId5"/>
    <p:sldMasterId id="2147483683" r:id="rId6"/>
    <p:sldMasterId id="2147483687" r:id="rId7"/>
    <p:sldMasterId id="2147483689" r:id="rId8"/>
  </p:sldMasterIdLst>
  <p:notesMasterIdLst>
    <p:notesMasterId r:id="rId30"/>
  </p:notesMasterIdLst>
  <p:handoutMasterIdLst>
    <p:handoutMasterId r:id="rId31"/>
  </p:handoutMasterIdLst>
  <p:sldIdLst>
    <p:sldId id="324" r:id="rId9"/>
    <p:sldId id="3343" r:id="rId10"/>
    <p:sldId id="1503" r:id="rId11"/>
    <p:sldId id="1506" r:id="rId12"/>
    <p:sldId id="1541" r:id="rId13"/>
    <p:sldId id="1507" r:id="rId14"/>
    <p:sldId id="1508" r:id="rId15"/>
    <p:sldId id="1509" r:id="rId16"/>
    <p:sldId id="1510" r:id="rId17"/>
    <p:sldId id="1539" r:id="rId18"/>
    <p:sldId id="1538" r:id="rId19"/>
    <p:sldId id="1511" r:id="rId20"/>
    <p:sldId id="1536" r:id="rId21"/>
    <p:sldId id="1517" r:id="rId22"/>
    <p:sldId id="2146847701" r:id="rId23"/>
    <p:sldId id="2146847703" r:id="rId24"/>
    <p:sldId id="1518" r:id="rId25"/>
    <p:sldId id="2146847702" r:id="rId26"/>
    <p:sldId id="2146847696" r:id="rId27"/>
    <p:sldId id="1524" r:id="rId28"/>
    <p:sldId id="2146847700" r:id="rId29"/>
  </p:sldIdLst>
  <p:sldSz cx="12192000" cy="6858000"/>
  <p:notesSz cx="6858000" cy="9144000"/>
  <p:embeddedFontLst>
    <p:embeddedFont>
      <p:font typeface="Avenir Book" panose="020B0604020202020204" charset="0"/>
      <p:regular r:id="rId32"/>
      <p:italic r:id="rId33"/>
    </p:embeddedFont>
    <p:embeddedFont>
      <p:font typeface="Avenir Heavy" panose="020B0604020202020204" charset="0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Grandview" panose="020B0502040204020203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zie Lucas" initials="LL" lastIdx="6" clrIdx="0"/>
  <p:cmAuthor id="2" name="Appleton, Deb" initials="AD" lastIdx="10" clrIdx="1">
    <p:extLst>
      <p:ext uri="{19B8F6BF-5375-455C-9EA6-DF929625EA0E}">
        <p15:presenceInfo xmlns:p15="http://schemas.microsoft.com/office/powerpoint/2012/main" userId="S-1-5-21-2928984900-1793983219-3237918378-1413" providerId="AD"/>
      </p:ext>
    </p:extLst>
  </p:cmAuthor>
  <p:cmAuthor id="3" name="Garrigan, Phil" initials="GP" lastIdx="4" clrIdx="2">
    <p:extLst>
      <p:ext uri="{19B8F6BF-5375-455C-9EA6-DF929625EA0E}">
        <p15:presenceInfo xmlns:p15="http://schemas.microsoft.com/office/powerpoint/2012/main" userId="S::philgarrigan@merseyfire.gov.uk::39bad252-c1d7-4edf-a4b1-6adf039d7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13C"/>
    <a:srgbClr val="009FE3"/>
    <a:srgbClr val="FFDC05"/>
    <a:srgbClr val="7E7D83"/>
    <a:srgbClr val="DA183C"/>
    <a:srgbClr val="FA6B13"/>
    <a:srgbClr val="EC6525"/>
    <a:srgbClr val="192D42"/>
    <a:srgbClr val="00ABC7"/>
    <a:srgbClr val="08FE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E0EF53-6E14-495E-8E35-02E9FB8BAAEC}" v="8" dt="2023-03-22T11:11:06.174"/>
    <p1510:client id="{2620AECD-64E1-4C70-B111-7E584E3F2326}" v="15" dt="2023-03-21T16:58:55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8.fntdata"/><Relationship Id="rId21" Type="http://schemas.openxmlformats.org/officeDocument/2006/relationships/slide" Target="slides/slide13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10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5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sta Antoniou" userId="451ade65-685e-4572-a482-fc6b4470003c" providerId="ADAL" clId="{1CE0EF53-6E14-495E-8E35-02E9FB8BAAEC}"/>
    <pc:docChg chg="undo custSel addSld delSld modSld modMainMaster">
      <pc:chgData name="Costa Antoniou" userId="451ade65-685e-4572-a482-fc6b4470003c" providerId="ADAL" clId="{1CE0EF53-6E14-495E-8E35-02E9FB8BAAEC}" dt="2023-03-22T11:11:10.898" v="46" actId="1076"/>
      <pc:docMkLst>
        <pc:docMk/>
      </pc:docMkLst>
      <pc:sldChg chg="addSp modSp mod modAnim">
        <pc:chgData name="Costa Antoniou" userId="451ade65-685e-4572-a482-fc6b4470003c" providerId="ADAL" clId="{1CE0EF53-6E14-495E-8E35-02E9FB8BAAEC}" dt="2023-03-20T11:48:32.468" v="21"/>
        <pc:sldMkLst>
          <pc:docMk/>
          <pc:sldMk cId="1221743198" sldId="1524"/>
        </pc:sldMkLst>
        <pc:spChg chg="add mod">
          <ac:chgData name="Costa Antoniou" userId="451ade65-685e-4572-a482-fc6b4470003c" providerId="ADAL" clId="{1CE0EF53-6E14-495E-8E35-02E9FB8BAAEC}" dt="2023-03-20T11:48:27.507" v="18" actId="113"/>
          <ac:spMkLst>
            <pc:docMk/>
            <pc:sldMk cId="1221743198" sldId="1524"/>
            <ac:spMk id="6" creationId="{76282056-0772-D7BF-6030-52958CDDEC46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14" creationId="{93DBA822-49EB-2868-C1AA-7992A4F15F9A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15" creationId="{85E18A92-158A-A26E-17A5-E81932468A77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16" creationId="{8AEFC048-DFE9-B9E7-AD83-33CCC2D73D7B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17" creationId="{2C44C8AB-68EC-015E-E5DD-6AB1147F9C1B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18" creationId="{D8DF07DD-BD31-680C-F9B5-07325705B51B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19" creationId="{75643542-AC70-364B-3822-124D79A882F1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22" creationId="{C11CF998-7671-4339-9132-4010061B406F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23" creationId="{DB733A83-D9B0-78AB-5C19-2B898DCBA089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24" creationId="{0AA0DC07-28DD-9F23-603D-548E15006DEC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25" creationId="{66C1513E-E20D-8E33-F55A-FC22393DA4DE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26" creationId="{60790187-664F-A998-BA26-F8FCD37C8B00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48" creationId="{F3DEC326-AD8D-310D-B35F-DDF9A4E617C7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49" creationId="{31142726-65E7-9D1B-D258-62939F1D9906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50" creationId="{615C3DDD-EAC2-5BA8-402E-1F9EB3C2BC72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51" creationId="{433452AF-D0EF-0C2C-A22B-B1BAFC13EE29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52" creationId="{0BF07FAD-E3F4-5FDE-46AF-9E0F870BCF6E}"/>
          </ac:spMkLst>
        </pc:spChg>
        <pc:spChg chg="mod">
          <ac:chgData name="Costa Antoniou" userId="451ade65-685e-4572-a482-fc6b4470003c" providerId="ADAL" clId="{1CE0EF53-6E14-495E-8E35-02E9FB8BAAEC}" dt="2023-03-20T11:47:48.897" v="4" actId="1076"/>
          <ac:spMkLst>
            <pc:docMk/>
            <pc:sldMk cId="1221743198" sldId="1524"/>
            <ac:spMk id="53" creationId="{26787BDD-6363-ED23-E012-B7BCE8BDC04E}"/>
          </ac:spMkLst>
        </pc:spChg>
        <pc:grpChg chg="mod">
          <ac:chgData name="Costa Antoniou" userId="451ade65-685e-4572-a482-fc6b4470003c" providerId="ADAL" clId="{1CE0EF53-6E14-495E-8E35-02E9FB8BAAEC}" dt="2023-03-20T11:47:48.897" v="4" actId="1076"/>
          <ac:grpSpMkLst>
            <pc:docMk/>
            <pc:sldMk cId="1221743198" sldId="1524"/>
            <ac:grpSpMk id="31" creationId="{08BF9E58-7895-2853-5EF5-808C8CC0D9BF}"/>
          </ac:grpSpMkLst>
        </pc:grpChg>
        <pc:grpChg chg="mod">
          <ac:chgData name="Costa Antoniou" userId="451ade65-685e-4572-a482-fc6b4470003c" providerId="ADAL" clId="{1CE0EF53-6E14-495E-8E35-02E9FB8BAAEC}" dt="2023-03-20T11:47:48.897" v="4" actId="1076"/>
          <ac:grpSpMkLst>
            <pc:docMk/>
            <pc:sldMk cId="1221743198" sldId="1524"/>
            <ac:grpSpMk id="32" creationId="{6867CB94-A493-8B22-A1FD-6DE5EE7D055C}"/>
          </ac:grpSpMkLst>
        </pc:grpChg>
        <pc:grpChg chg="mod">
          <ac:chgData name="Costa Antoniou" userId="451ade65-685e-4572-a482-fc6b4470003c" providerId="ADAL" clId="{1CE0EF53-6E14-495E-8E35-02E9FB8BAAEC}" dt="2023-03-20T11:47:48.897" v="4" actId="1076"/>
          <ac:grpSpMkLst>
            <pc:docMk/>
            <pc:sldMk cId="1221743198" sldId="1524"/>
            <ac:grpSpMk id="35" creationId="{01BA9A04-E19A-7B90-B758-313812B1CA94}"/>
          </ac:grpSpMkLst>
        </pc:grpChg>
        <pc:grpChg chg="mod">
          <ac:chgData name="Costa Antoniou" userId="451ade65-685e-4572-a482-fc6b4470003c" providerId="ADAL" clId="{1CE0EF53-6E14-495E-8E35-02E9FB8BAAEC}" dt="2023-03-20T11:47:48.897" v="4" actId="1076"/>
          <ac:grpSpMkLst>
            <pc:docMk/>
            <pc:sldMk cId="1221743198" sldId="1524"/>
            <ac:grpSpMk id="38" creationId="{E2426E61-DF12-D7DD-A2CA-B7490BB43449}"/>
          </ac:grpSpMkLst>
        </pc:grpChg>
        <pc:grpChg chg="mod">
          <ac:chgData name="Costa Antoniou" userId="451ade65-685e-4572-a482-fc6b4470003c" providerId="ADAL" clId="{1CE0EF53-6E14-495E-8E35-02E9FB8BAAEC}" dt="2023-03-20T11:47:48.897" v="4" actId="1076"/>
          <ac:grpSpMkLst>
            <pc:docMk/>
            <pc:sldMk cId="1221743198" sldId="1524"/>
            <ac:grpSpMk id="41" creationId="{BDC9AEB0-FE41-1805-E28F-0B81F6AFFE5C}"/>
          </ac:grpSpMkLst>
        </pc:grpChg>
        <pc:grpChg chg="mod">
          <ac:chgData name="Costa Antoniou" userId="451ade65-685e-4572-a482-fc6b4470003c" providerId="ADAL" clId="{1CE0EF53-6E14-495E-8E35-02E9FB8BAAEC}" dt="2023-03-20T11:47:48.897" v="4" actId="1076"/>
          <ac:grpSpMkLst>
            <pc:docMk/>
            <pc:sldMk cId="1221743198" sldId="1524"/>
            <ac:grpSpMk id="44" creationId="{99BF4BC2-51E1-0551-C331-48BB52180A23}"/>
          </ac:grpSpMkLst>
        </pc:grpChg>
        <pc:picChg chg="mod">
          <ac:chgData name="Costa Antoniou" userId="451ade65-685e-4572-a482-fc6b4470003c" providerId="ADAL" clId="{1CE0EF53-6E14-495E-8E35-02E9FB8BAAEC}" dt="2023-03-20T11:48:29.484" v="20" actId="1076"/>
          <ac:picMkLst>
            <pc:docMk/>
            <pc:sldMk cId="1221743198" sldId="1524"/>
            <ac:picMk id="8" creationId="{8F905FC3-1118-FC20-75D4-9228E503E723}"/>
          </ac:picMkLst>
        </pc:picChg>
        <pc:picChg chg="mod">
          <ac:chgData name="Costa Antoniou" userId="451ade65-685e-4572-a482-fc6b4470003c" providerId="ADAL" clId="{1CE0EF53-6E14-495E-8E35-02E9FB8BAAEC}" dt="2023-03-20T11:47:48.897" v="4" actId="1076"/>
          <ac:picMkLst>
            <pc:docMk/>
            <pc:sldMk cId="1221743198" sldId="1524"/>
            <ac:picMk id="10" creationId="{7BA3DE62-B68A-DEA8-6C61-6FDCBEE63E33}"/>
          </ac:picMkLst>
        </pc:picChg>
        <pc:picChg chg="mod">
          <ac:chgData name="Costa Antoniou" userId="451ade65-685e-4572-a482-fc6b4470003c" providerId="ADAL" clId="{1CE0EF53-6E14-495E-8E35-02E9FB8BAAEC}" dt="2023-03-20T11:47:48.897" v="4" actId="1076"/>
          <ac:picMkLst>
            <pc:docMk/>
            <pc:sldMk cId="1221743198" sldId="1524"/>
            <ac:picMk id="12" creationId="{97A632FC-3345-931E-9FCD-2583C99E1D97}"/>
          </ac:picMkLst>
        </pc:picChg>
        <pc:picChg chg="mod">
          <ac:chgData name="Costa Antoniou" userId="451ade65-685e-4572-a482-fc6b4470003c" providerId="ADAL" clId="{1CE0EF53-6E14-495E-8E35-02E9FB8BAAEC}" dt="2023-03-20T11:47:48.897" v="4" actId="1076"/>
          <ac:picMkLst>
            <pc:docMk/>
            <pc:sldMk cId="1221743198" sldId="1524"/>
            <ac:picMk id="20" creationId="{A5DF5645-27DA-D590-69F9-563756C1BBA6}"/>
          </ac:picMkLst>
        </pc:picChg>
        <pc:picChg chg="mod">
          <ac:chgData name="Costa Antoniou" userId="451ade65-685e-4572-a482-fc6b4470003c" providerId="ADAL" clId="{1CE0EF53-6E14-495E-8E35-02E9FB8BAAEC}" dt="2023-03-20T11:47:48.897" v="4" actId="1076"/>
          <ac:picMkLst>
            <pc:docMk/>
            <pc:sldMk cId="1221743198" sldId="1524"/>
            <ac:picMk id="30" creationId="{78991B29-27E8-66EA-9F94-0A754B2D42BB}"/>
          </ac:picMkLst>
        </pc:picChg>
        <pc:picChg chg="mod">
          <ac:chgData name="Costa Antoniou" userId="451ade65-685e-4572-a482-fc6b4470003c" providerId="ADAL" clId="{1CE0EF53-6E14-495E-8E35-02E9FB8BAAEC}" dt="2023-03-20T11:47:48.897" v="4" actId="1076"/>
          <ac:picMkLst>
            <pc:docMk/>
            <pc:sldMk cId="1221743198" sldId="1524"/>
            <ac:picMk id="60" creationId="{9857F393-2316-142C-126E-85B191F28F24}"/>
          </ac:picMkLst>
        </pc:picChg>
        <pc:cxnChg chg="mod">
          <ac:chgData name="Costa Antoniou" userId="451ade65-685e-4572-a482-fc6b4470003c" providerId="ADAL" clId="{1CE0EF53-6E14-495E-8E35-02E9FB8BAAEC}" dt="2023-03-20T11:47:48.897" v="4" actId="1076"/>
          <ac:cxnSpMkLst>
            <pc:docMk/>
            <pc:sldMk cId="1221743198" sldId="1524"/>
            <ac:cxnSpMk id="21" creationId="{53E445D3-480C-B2E9-22A8-5BF7012E4BFF}"/>
          </ac:cxnSpMkLst>
        </pc:cxnChg>
      </pc:sldChg>
      <pc:sldChg chg="delCm">
        <pc:chgData name="Costa Antoniou" userId="451ade65-685e-4572-a482-fc6b4470003c" providerId="ADAL" clId="{1CE0EF53-6E14-495E-8E35-02E9FB8BAAEC}" dt="2023-03-20T11:43:27.246" v="0" actId="1592"/>
        <pc:sldMkLst>
          <pc:docMk/>
          <pc:sldMk cId="1486903693" sldId="1536"/>
        </pc:sldMkLst>
      </pc:sldChg>
      <pc:sldChg chg="del">
        <pc:chgData name="Costa Antoniou" userId="451ade65-685e-4572-a482-fc6b4470003c" providerId="ADAL" clId="{1CE0EF53-6E14-495E-8E35-02E9FB8BAAEC}" dt="2023-03-20T11:49:34.511" v="22" actId="47"/>
        <pc:sldMkLst>
          <pc:docMk/>
          <pc:sldMk cId="1056087401" sldId="2146847697"/>
        </pc:sldMkLst>
      </pc:sldChg>
      <pc:sldChg chg="delSp add del mod">
        <pc:chgData name="Costa Antoniou" userId="451ade65-685e-4572-a482-fc6b4470003c" providerId="ADAL" clId="{1CE0EF53-6E14-495E-8E35-02E9FB8BAAEC}" dt="2023-03-20T11:46:50.897" v="3" actId="47"/>
        <pc:sldMkLst>
          <pc:docMk/>
          <pc:sldMk cId="996129857" sldId="2146847704"/>
        </pc:sldMkLst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14" creationId="{93DBA822-49EB-2868-C1AA-7992A4F15F9A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15" creationId="{85E18A92-158A-A26E-17A5-E81932468A77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16" creationId="{8AEFC048-DFE9-B9E7-AD83-33CCC2D73D7B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17" creationId="{2C44C8AB-68EC-015E-E5DD-6AB1147F9C1B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18" creationId="{D8DF07DD-BD31-680C-F9B5-07325705B51B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19" creationId="{75643542-AC70-364B-3822-124D79A882F1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22" creationId="{C11CF998-7671-4339-9132-4010061B406F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23" creationId="{DB733A83-D9B0-78AB-5C19-2B898DCBA089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24" creationId="{0AA0DC07-28DD-9F23-603D-548E15006DEC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25" creationId="{66C1513E-E20D-8E33-F55A-FC22393DA4DE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26" creationId="{60790187-664F-A998-BA26-F8FCD37C8B00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48" creationId="{F3DEC326-AD8D-310D-B35F-DDF9A4E617C7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49" creationId="{31142726-65E7-9D1B-D258-62939F1D9906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50" creationId="{615C3DDD-EAC2-5BA8-402E-1F9EB3C2BC72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51" creationId="{433452AF-D0EF-0C2C-A22B-B1BAFC13EE29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52" creationId="{0BF07FAD-E3F4-5FDE-46AF-9E0F870BCF6E}"/>
          </ac:spMkLst>
        </pc:spChg>
        <pc:spChg chg="del">
          <ac:chgData name="Costa Antoniou" userId="451ade65-685e-4572-a482-fc6b4470003c" providerId="ADAL" clId="{1CE0EF53-6E14-495E-8E35-02E9FB8BAAEC}" dt="2023-03-20T11:46:47.062" v="2" actId="478"/>
          <ac:spMkLst>
            <pc:docMk/>
            <pc:sldMk cId="996129857" sldId="2146847704"/>
            <ac:spMk id="53" creationId="{26787BDD-6363-ED23-E012-B7BCE8BDC04E}"/>
          </ac:spMkLst>
        </pc:spChg>
        <pc:grpChg chg="del">
          <ac:chgData name="Costa Antoniou" userId="451ade65-685e-4572-a482-fc6b4470003c" providerId="ADAL" clId="{1CE0EF53-6E14-495E-8E35-02E9FB8BAAEC}" dt="2023-03-20T11:46:47.062" v="2" actId="478"/>
          <ac:grpSpMkLst>
            <pc:docMk/>
            <pc:sldMk cId="996129857" sldId="2146847704"/>
            <ac:grpSpMk id="31" creationId="{08BF9E58-7895-2853-5EF5-808C8CC0D9BF}"/>
          </ac:grpSpMkLst>
        </pc:grpChg>
        <pc:grpChg chg="del">
          <ac:chgData name="Costa Antoniou" userId="451ade65-685e-4572-a482-fc6b4470003c" providerId="ADAL" clId="{1CE0EF53-6E14-495E-8E35-02E9FB8BAAEC}" dt="2023-03-20T11:46:47.062" v="2" actId="478"/>
          <ac:grpSpMkLst>
            <pc:docMk/>
            <pc:sldMk cId="996129857" sldId="2146847704"/>
            <ac:grpSpMk id="32" creationId="{6867CB94-A493-8B22-A1FD-6DE5EE7D055C}"/>
          </ac:grpSpMkLst>
        </pc:grpChg>
        <pc:grpChg chg="del">
          <ac:chgData name="Costa Antoniou" userId="451ade65-685e-4572-a482-fc6b4470003c" providerId="ADAL" clId="{1CE0EF53-6E14-495E-8E35-02E9FB8BAAEC}" dt="2023-03-20T11:46:47.062" v="2" actId="478"/>
          <ac:grpSpMkLst>
            <pc:docMk/>
            <pc:sldMk cId="996129857" sldId="2146847704"/>
            <ac:grpSpMk id="35" creationId="{01BA9A04-E19A-7B90-B758-313812B1CA94}"/>
          </ac:grpSpMkLst>
        </pc:grpChg>
        <pc:grpChg chg="del">
          <ac:chgData name="Costa Antoniou" userId="451ade65-685e-4572-a482-fc6b4470003c" providerId="ADAL" clId="{1CE0EF53-6E14-495E-8E35-02E9FB8BAAEC}" dt="2023-03-20T11:46:47.062" v="2" actId="478"/>
          <ac:grpSpMkLst>
            <pc:docMk/>
            <pc:sldMk cId="996129857" sldId="2146847704"/>
            <ac:grpSpMk id="38" creationId="{E2426E61-DF12-D7DD-A2CA-B7490BB43449}"/>
          </ac:grpSpMkLst>
        </pc:grpChg>
        <pc:grpChg chg="del">
          <ac:chgData name="Costa Antoniou" userId="451ade65-685e-4572-a482-fc6b4470003c" providerId="ADAL" clId="{1CE0EF53-6E14-495E-8E35-02E9FB8BAAEC}" dt="2023-03-20T11:46:47.062" v="2" actId="478"/>
          <ac:grpSpMkLst>
            <pc:docMk/>
            <pc:sldMk cId="996129857" sldId="2146847704"/>
            <ac:grpSpMk id="41" creationId="{BDC9AEB0-FE41-1805-E28F-0B81F6AFFE5C}"/>
          </ac:grpSpMkLst>
        </pc:grpChg>
        <pc:grpChg chg="del">
          <ac:chgData name="Costa Antoniou" userId="451ade65-685e-4572-a482-fc6b4470003c" providerId="ADAL" clId="{1CE0EF53-6E14-495E-8E35-02E9FB8BAAEC}" dt="2023-03-20T11:46:47.062" v="2" actId="478"/>
          <ac:grpSpMkLst>
            <pc:docMk/>
            <pc:sldMk cId="996129857" sldId="2146847704"/>
            <ac:grpSpMk id="44" creationId="{99BF4BC2-51E1-0551-C331-48BB52180A23}"/>
          </ac:grpSpMkLst>
        </pc:grpChg>
        <pc:picChg chg="del">
          <ac:chgData name="Costa Antoniou" userId="451ade65-685e-4572-a482-fc6b4470003c" providerId="ADAL" clId="{1CE0EF53-6E14-495E-8E35-02E9FB8BAAEC}" dt="2023-03-20T11:46:47.062" v="2" actId="478"/>
          <ac:picMkLst>
            <pc:docMk/>
            <pc:sldMk cId="996129857" sldId="2146847704"/>
            <ac:picMk id="8" creationId="{8F905FC3-1118-FC20-75D4-9228E503E723}"/>
          </ac:picMkLst>
        </pc:picChg>
        <pc:picChg chg="del">
          <ac:chgData name="Costa Antoniou" userId="451ade65-685e-4572-a482-fc6b4470003c" providerId="ADAL" clId="{1CE0EF53-6E14-495E-8E35-02E9FB8BAAEC}" dt="2023-03-20T11:46:47.062" v="2" actId="478"/>
          <ac:picMkLst>
            <pc:docMk/>
            <pc:sldMk cId="996129857" sldId="2146847704"/>
            <ac:picMk id="10" creationId="{7BA3DE62-B68A-DEA8-6C61-6FDCBEE63E33}"/>
          </ac:picMkLst>
        </pc:picChg>
        <pc:picChg chg="del">
          <ac:chgData name="Costa Antoniou" userId="451ade65-685e-4572-a482-fc6b4470003c" providerId="ADAL" clId="{1CE0EF53-6E14-495E-8E35-02E9FB8BAAEC}" dt="2023-03-20T11:46:47.062" v="2" actId="478"/>
          <ac:picMkLst>
            <pc:docMk/>
            <pc:sldMk cId="996129857" sldId="2146847704"/>
            <ac:picMk id="12" creationId="{97A632FC-3345-931E-9FCD-2583C99E1D97}"/>
          </ac:picMkLst>
        </pc:picChg>
        <pc:picChg chg="del">
          <ac:chgData name="Costa Antoniou" userId="451ade65-685e-4572-a482-fc6b4470003c" providerId="ADAL" clId="{1CE0EF53-6E14-495E-8E35-02E9FB8BAAEC}" dt="2023-03-20T11:46:47.062" v="2" actId="478"/>
          <ac:picMkLst>
            <pc:docMk/>
            <pc:sldMk cId="996129857" sldId="2146847704"/>
            <ac:picMk id="20" creationId="{A5DF5645-27DA-D590-69F9-563756C1BBA6}"/>
          </ac:picMkLst>
        </pc:picChg>
        <pc:picChg chg="del">
          <ac:chgData name="Costa Antoniou" userId="451ade65-685e-4572-a482-fc6b4470003c" providerId="ADAL" clId="{1CE0EF53-6E14-495E-8E35-02E9FB8BAAEC}" dt="2023-03-20T11:46:47.062" v="2" actId="478"/>
          <ac:picMkLst>
            <pc:docMk/>
            <pc:sldMk cId="996129857" sldId="2146847704"/>
            <ac:picMk id="30" creationId="{78991B29-27E8-66EA-9F94-0A754B2D42BB}"/>
          </ac:picMkLst>
        </pc:picChg>
        <pc:picChg chg="del">
          <ac:chgData name="Costa Antoniou" userId="451ade65-685e-4572-a482-fc6b4470003c" providerId="ADAL" clId="{1CE0EF53-6E14-495E-8E35-02E9FB8BAAEC}" dt="2023-03-20T11:46:47.062" v="2" actId="478"/>
          <ac:picMkLst>
            <pc:docMk/>
            <pc:sldMk cId="996129857" sldId="2146847704"/>
            <ac:picMk id="60" creationId="{9857F393-2316-142C-126E-85B191F28F24}"/>
          </ac:picMkLst>
        </pc:picChg>
        <pc:cxnChg chg="del">
          <ac:chgData name="Costa Antoniou" userId="451ade65-685e-4572-a482-fc6b4470003c" providerId="ADAL" clId="{1CE0EF53-6E14-495E-8E35-02E9FB8BAAEC}" dt="2023-03-20T11:46:47.062" v="2" actId="478"/>
          <ac:cxnSpMkLst>
            <pc:docMk/>
            <pc:sldMk cId="996129857" sldId="2146847704"/>
            <ac:cxnSpMk id="21" creationId="{53E445D3-480C-B2E9-22A8-5BF7012E4BFF}"/>
          </ac:cxnSpMkLst>
        </pc:cxnChg>
      </pc:sldChg>
      <pc:sldMasterChg chg="addSp delSp modSp mod">
        <pc:chgData name="Costa Antoniou" userId="451ade65-685e-4572-a482-fc6b4470003c" providerId="ADAL" clId="{1CE0EF53-6E14-495E-8E35-02E9FB8BAAEC}" dt="2023-03-22T11:10:27.385" v="25" actId="1076"/>
        <pc:sldMasterMkLst>
          <pc:docMk/>
          <pc:sldMasterMk cId="2546363389" sldId="2147483648"/>
        </pc:sldMasterMkLst>
        <pc:picChg chg="add mod">
          <ac:chgData name="Costa Antoniou" userId="451ade65-685e-4572-a482-fc6b4470003c" providerId="ADAL" clId="{1CE0EF53-6E14-495E-8E35-02E9FB8BAAEC}" dt="2023-03-22T11:10:27.385" v="25" actId="1076"/>
          <ac:picMkLst>
            <pc:docMk/>
            <pc:sldMasterMk cId="2546363389" sldId="2147483648"/>
            <ac:picMk id="4" creationId="{7D4C16AE-4630-D3FC-ED91-72D5E7C97BF8}"/>
          </ac:picMkLst>
        </pc:picChg>
        <pc:picChg chg="del">
          <ac:chgData name="Costa Antoniou" userId="451ade65-685e-4572-a482-fc6b4470003c" providerId="ADAL" clId="{1CE0EF53-6E14-495E-8E35-02E9FB8BAAEC}" dt="2023-03-22T11:10:24.822" v="23" actId="478"/>
          <ac:picMkLst>
            <pc:docMk/>
            <pc:sldMasterMk cId="2546363389" sldId="2147483648"/>
            <ac:picMk id="5" creationId="{AE494FCB-9615-879A-53BB-A539128D2FBD}"/>
          </ac:picMkLst>
        </pc:picChg>
      </pc:sldMasterChg>
      <pc:sldMasterChg chg="modSldLayout">
        <pc:chgData name="Costa Antoniou" userId="451ade65-685e-4572-a482-fc6b4470003c" providerId="ADAL" clId="{1CE0EF53-6E14-495E-8E35-02E9FB8BAAEC}" dt="2023-03-22T11:10:40.019" v="32"/>
        <pc:sldMasterMkLst>
          <pc:docMk/>
          <pc:sldMasterMk cId="4022061848" sldId="2147483671"/>
        </pc:sldMasterMkLst>
        <pc:sldLayoutChg chg="addSp delSp modSp mod">
          <pc:chgData name="Costa Antoniou" userId="451ade65-685e-4572-a482-fc6b4470003c" providerId="ADAL" clId="{1CE0EF53-6E14-495E-8E35-02E9FB8BAAEC}" dt="2023-03-22T11:10:40.019" v="32"/>
          <pc:sldLayoutMkLst>
            <pc:docMk/>
            <pc:sldMasterMk cId="4022061848" sldId="2147483671"/>
            <pc:sldLayoutMk cId="2065601588" sldId="2147483681"/>
          </pc:sldLayoutMkLst>
          <pc:picChg chg="del">
            <ac:chgData name="Costa Antoniou" userId="451ade65-685e-4572-a482-fc6b4470003c" providerId="ADAL" clId="{1CE0EF53-6E14-495E-8E35-02E9FB8BAAEC}" dt="2023-03-22T11:10:39.680" v="31" actId="478"/>
            <ac:picMkLst>
              <pc:docMk/>
              <pc:sldMasterMk cId="4022061848" sldId="2147483671"/>
              <pc:sldLayoutMk cId="2065601588" sldId="2147483681"/>
              <ac:picMk id="2" creationId="{8A8E9A47-341E-690B-84C7-CA4B1B671BB7}"/>
            </ac:picMkLst>
          </pc:picChg>
          <pc:picChg chg="add mod">
            <ac:chgData name="Costa Antoniou" userId="451ade65-685e-4572-a482-fc6b4470003c" providerId="ADAL" clId="{1CE0EF53-6E14-495E-8E35-02E9FB8BAAEC}" dt="2023-03-22T11:10:40.019" v="32"/>
            <ac:picMkLst>
              <pc:docMk/>
              <pc:sldMasterMk cId="4022061848" sldId="2147483671"/>
              <pc:sldLayoutMk cId="2065601588" sldId="2147483681"/>
              <ac:picMk id="4" creationId="{FC0743D7-0688-9CBC-76AB-BB70405279AF}"/>
            </ac:picMkLst>
          </pc:picChg>
        </pc:sldLayoutChg>
        <pc:sldLayoutChg chg="addSp delSp modSp mod">
          <pc:chgData name="Costa Antoniou" userId="451ade65-685e-4572-a482-fc6b4470003c" providerId="ADAL" clId="{1CE0EF53-6E14-495E-8E35-02E9FB8BAAEC}" dt="2023-03-22T11:10:36.383" v="30" actId="1076"/>
          <pc:sldLayoutMkLst>
            <pc:docMk/>
            <pc:sldMasterMk cId="4022061848" sldId="2147483671"/>
            <pc:sldLayoutMk cId="3450855262" sldId="2147483682"/>
          </pc:sldLayoutMkLst>
          <pc:picChg chg="del">
            <ac:chgData name="Costa Antoniou" userId="451ade65-685e-4572-a482-fc6b4470003c" providerId="ADAL" clId="{1CE0EF53-6E14-495E-8E35-02E9FB8BAAEC}" dt="2023-03-22T11:10:32.442" v="26" actId="478"/>
            <ac:picMkLst>
              <pc:docMk/>
              <pc:sldMasterMk cId="4022061848" sldId="2147483671"/>
              <pc:sldLayoutMk cId="3450855262" sldId="2147483682"/>
              <ac:picMk id="2" creationId="{23956515-0D41-9333-7F75-896EDAE335E7}"/>
            </ac:picMkLst>
          </pc:picChg>
          <pc:picChg chg="add mod">
            <ac:chgData name="Costa Antoniou" userId="451ade65-685e-4572-a482-fc6b4470003c" providerId="ADAL" clId="{1CE0EF53-6E14-495E-8E35-02E9FB8BAAEC}" dt="2023-03-22T11:10:36.383" v="30" actId="1076"/>
            <ac:picMkLst>
              <pc:docMk/>
              <pc:sldMasterMk cId="4022061848" sldId="2147483671"/>
              <pc:sldLayoutMk cId="3450855262" sldId="2147483682"/>
              <ac:picMk id="3" creationId="{5BDD38DF-084E-5AB1-21BC-F53D5A8975DB}"/>
            </ac:picMkLst>
          </pc:picChg>
        </pc:sldLayoutChg>
      </pc:sldMasterChg>
      <pc:sldMasterChg chg="modSldLayout">
        <pc:chgData name="Costa Antoniou" userId="451ade65-685e-4572-a482-fc6b4470003c" providerId="ADAL" clId="{1CE0EF53-6E14-495E-8E35-02E9FB8BAAEC}" dt="2023-03-22T11:10:51.254" v="37" actId="1076"/>
        <pc:sldMasterMkLst>
          <pc:docMk/>
          <pc:sldMasterMk cId="754898997" sldId="2147483683"/>
        </pc:sldMasterMkLst>
        <pc:sldLayoutChg chg="addSp delSp modSp mod">
          <pc:chgData name="Costa Antoniou" userId="451ade65-685e-4572-a482-fc6b4470003c" providerId="ADAL" clId="{1CE0EF53-6E14-495E-8E35-02E9FB8BAAEC}" dt="2023-03-22T11:10:45.785" v="34"/>
          <pc:sldLayoutMkLst>
            <pc:docMk/>
            <pc:sldMasterMk cId="754898997" sldId="2147483683"/>
            <pc:sldLayoutMk cId="4038039395" sldId="2147483684"/>
          </pc:sldLayoutMkLst>
          <pc:picChg chg="del">
            <ac:chgData name="Costa Antoniou" userId="451ade65-685e-4572-a482-fc6b4470003c" providerId="ADAL" clId="{1CE0EF53-6E14-495E-8E35-02E9FB8BAAEC}" dt="2023-03-22T11:10:45.484" v="33" actId="478"/>
            <ac:picMkLst>
              <pc:docMk/>
              <pc:sldMasterMk cId="754898997" sldId="2147483683"/>
              <pc:sldLayoutMk cId="4038039395" sldId="2147483684"/>
              <ac:picMk id="2" creationId="{1487DBC7-3637-CFA6-6248-3007F0D299F7}"/>
            </ac:picMkLst>
          </pc:picChg>
          <pc:picChg chg="add mod">
            <ac:chgData name="Costa Antoniou" userId="451ade65-685e-4572-a482-fc6b4470003c" providerId="ADAL" clId="{1CE0EF53-6E14-495E-8E35-02E9FB8BAAEC}" dt="2023-03-22T11:10:45.785" v="34"/>
            <ac:picMkLst>
              <pc:docMk/>
              <pc:sldMasterMk cId="754898997" sldId="2147483683"/>
              <pc:sldLayoutMk cId="4038039395" sldId="2147483684"/>
              <ac:picMk id="4" creationId="{35B5084D-DC29-BBCC-7565-0BF03807581B}"/>
            </ac:picMkLst>
          </pc:picChg>
        </pc:sldLayoutChg>
        <pc:sldLayoutChg chg="addSp delSp modSp mod">
          <pc:chgData name="Costa Antoniou" userId="451ade65-685e-4572-a482-fc6b4470003c" providerId="ADAL" clId="{1CE0EF53-6E14-495E-8E35-02E9FB8BAAEC}" dt="2023-03-22T11:10:51.254" v="37" actId="1076"/>
          <pc:sldLayoutMkLst>
            <pc:docMk/>
            <pc:sldMasterMk cId="754898997" sldId="2147483683"/>
            <pc:sldLayoutMk cId="1450380076" sldId="2147483685"/>
          </pc:sldLayoutMkLst>
          <pc:picChg chg="add mod">
            <ac:chgData name="Costa Antoniou" userId="451ade65-685e-4572-a482-fc6b4470003c" providerId="ADAL" clId="{1CE0EF53-6E14-495E-8E35-02E9FB8BAAEC}" dt="2023-03-22T11:10:51.254" v="37" actId="1076"/>
            <ac:picMkLst>
              <pc:docMk/>
              <pc:sldMasterMk cId="754898997" sldId="2147483683"/>
              <pc:sldLayoutMk cId="1450380076" sldId="2147483685"/>
              <ac:picMk id="2" creationId="{AB18FEE4-7C08-47BF-A167-736F8370752C}"/>
            </ac:picMkLst>
          </pc:picChg>
          <pc:picChg chg="del">
            <ac:chgData name="Costa Antoniou" userId="451ade65-685e-4572-a482-fc6b4470003c" providerId="ADAL" clId="{1CE0EF53-6E14-495E-8E35-02E9FB8BAAEC}" dt="2023-03-22T11:10:48.766" v="35" actId="478"/>
            <ac:picMkLst>
              <pc:docMk/>
              <pc:sldMasterMk cId="754898997" sldId="2147483683"/>
              <pc:sldLayoutMk cId="1450380076" sldId="2147483685"/>
              <ac:picMk id="3" creationId="{6FB1AD66-1B62-7B14-B600-0E0B87039881}"/>
            </ac:picMkLst>
          </pc:picChg>
        </pc:sldLayoutChg>
      </pc:sldMasterChg>
      <pc:sldMasterChg chg="addSp delSp modSp mod">
        <pc:chgData name="Costa Antoniou" userId="451ade65-685e-4572-a482-fc6b4470003c" providerId="ADAL" clId="{1CE0EF53-6E14-495E-8E35-02E9FB8BAAEC}" dt="2023-03-22T11:10:58.092" v="40" actId="1076"/>
        <pc:sldMasterMkLst>
          <pc:docMk/>
          <pc:sldMasterMk cId="2768779298" sldId="2147483687"/>
        </pc:sldMasterMkLst>
        <pc:picChg chg="add mod">
          <ac:chgData name="Costa Antoniou" userId="451ade65-685e-4572-a482-fc6b4470003c" providerId="ADAL" clId="{1CE0EF53-6E14-495E-8E35-02E9FB8BAAEC}" dt="2023-03-22T11:10:58.092" v="40" actId="1076"/>
          <ac:picMkLst>
            <pc:docMk/>
            <pc:sldMasterMk cId="2768779298" sldId="2147483687"/>
            <ac:picMk id="4" creationId="{75743F87-8DBF-579E-8CDF-62D7FB4E4DFD}"/>
          </ac:picMkLst>
        </pc:picChg>
        <pc:picChg chg="del">
          <ac:chgData name="Costa Antoniou" userId="451ade65-685e-4572-a482-fc6b4470003c" providerId="ADAL" clId="{1CE0EF53-6E14-495E-8E35-02E9FB8BAAEC}" dt="2023-03-22T11:10:54.124" v="38" actId="478"/>
          <ac:picMkLst>
            <pc:docMk/>
            <pc:sldMasterMk cId="2768779298" sldId="2147483687"/>
            <ac:picMk id="5" creationId="{262D3E88-C563-A195-2ABA-0C133695AC58}"/>
          </ac:picMkLst>
        </pc:picChg>
      </pc:sldMasterChg>
      <pc:sldMasterChg chg="modSldLayout">
        <pc:chgData name="Costa Antoniou" userId="451ade65-685e-4572-a482-fc6b4470003c" providerId="ADAL" clId="{1CE0EF53-6E14-495E-8E35-02E9FB8BAAEC}" dt="2023-03-22T11:11:10.898" v="46" actId="1076"/>
        <pc:sldMasterMkLst>
          <pc:docMk/>
          <pc:sldMasterMk cId="2266533600" sldId="2147483689"/>
        </pc:sldMasterMkLst>
        <pc:sldLayoutChg chg="addSp delSp modSp mod">
          <pc:chgData name="Costa Antoniou" userId="451ade65-685e-4572-a482-fc6b4470003c" providerId="ADAL" clId="{1CE0EF53-6E14-495E-8E35-02E9FB8BAAEC}" dt="2023-03-22T11:11:02.536" v="42"/>
          <pc:sldLayoutMkLst>
            <pc:docMk/>
            <pc:sldMasterMk cId="2266533600" sldId="2147483689"/>
            <pc:sldLayoutMk cId="2776929806" sldId="2147483690"/>
          </pc:sldLayoutMkLst>
          <pc:picChg chg="del">
            <ac:chgData name="Costa Antoniou" userId="451ade65-685e-4572-a482-fc6b4470003c" providerId="ADAL" clId="{1CE0EF53-6E14-495E-8E35-02E9FB8BAAEC}" dt="2023-03-22T11:11:02.327" v="41" actId="478"/>
            <ac:picMkLst>
              <pc:docMk/>
              <pc:sldMasterMk cId="2266533600" sldId="2147483689"/>
              <pc:sldLayoutMk cId="2776929806" sldId="2147483690"/>
              <ac:picMk id="2" creationId="{166C24C8-5BD1-C24D-7D55-35E37C0FFD48}"/>
            </ac:picMkLst>
          </pc:picChg>
          <pc:picChg chg="add mod">
            <ac:chgData name="Costa Antoniou" userId="451ade65-685e-4572-a482-fc6b4470003c" providerId="ADAL" clId="{1CE0EF53-6E14-495E-8E35-02E9FB8BAAEC}" dt="2023-03-22T11:11:02.536" v="42"/>
            <ac:picMkLst>
              <pc:docMk/>
              <pc:sldMasterMk cId="2266533600" sldId="2147483689"/>
              <pc:sldLayoutMk cId="2776929806" sldId="2147483690"/>
              <ac:picMk id="4" creationId="{AC8703B2-DAE8-6241-55A8-BBD9CB202F7F}"/>
            </ac:picMkLst>
          </pc:picChg>
        </pc:sldLayoutChg>
        <pc:sldLayoutChg chg="addSp delSp modSp mod">
          <pc:chgData name="Costa Antoniou" userId="451ade65-685e-4572-a482-fc6b4470003c" providerId="ADAL" clId="{1CE0EF53-6E14-495E-8E35-02E9FB8BAAEC}" dt="2023-03-22T11:11:10.898" v="46" actId="1076"/>
          <pc:sldLayoutMkLst>
            <pc:docMk/>
            <pc:sldMasterMk cId="2266533600" sldId="2147483689"/>
            <pc:sldLayoutMk cId="1996227149" sldId="2147483691"/>
          </pc:sldLayoutMkLst>
          <pc:picChg chg="del mod">
            <ac:chgData name="Costa Antoniou" userId="451ade65-685e-4572-a482-fc6b4470003c" providerId="ADAL" clId="{1CE0EF53-6E14-495E-8E35-02E9FB8BAAEC}" dt="2023-03-22T11:11:05.977" v="44" actId="478"/>
            <ac:picMkLst>
              <pc:docMk/>
              <pc:sldMasterMk cId="2266533600" sldId="2147483689"/>
              <pc:sldLayoutMk cId="1996227149" sldId="2147483691"/>
              <ac:picMk id="2" creationId="{0DDBC9BA-D23D-981E-D176-9F78B6C487E1}"/>
            </ac:picMkLst>
          </pc:picChg>
          <pc:picChg chg="add mod">
            <ac:chgData name="Costa Antoniou" userId="451ade65-685e-4572-a482-fc6b4470003c" providerId="ADAL" clId="{1CE0EF53-6E14-495E-8E35-02E9FB8BAAEC}" dt="2023-03-22T11:11:10.898" v="46" actId="1076"/>
            <ac:picMkLst>
              <pc:docMk/>
              <pc:sldMasterMk cId="2266533600" sldId="2147483689"/>
              <pc:sldLayoutMk cId="1996227149" sldId="2147483691"/>
              <ac:picMk id="3" creationId="{226C3235-847C-A231-07F2-3E4CFFB993F1}"/>
            </ac:picMkLst>
          </pc:picChg>
        </pc:sldLayoutChg>
      </pc:sldMasterChg>
    </pc:docChg>
  </pc:docChgLst>
  <pc:docChgLst>
    <pc:chgData name="Costa Antoniou" userId="451ade65-685e-4572-a482-fc6b4470003c" providerId="ADAL" clId="{2620AECD-64E1-4C70-B111-7E584E3F2326}"/>
    <pc:docChg chg="custSel delSld modSld modMainMaster">
      <pc:chgData name="Costa Antoniou" userId="451ade65-685e-4572-a482-fc6b4470003c" providerId="ADAL" clId="{2620AECD-64E1-4C70-B111-7E584E3F2326}" dt="2023-03-21T16:58:58.413" v="31" actId="1076"/>
      <pc:docMkLst>
        <pc:docMk/>
      </pc:docMkLst>
      <pc:sldChg chg="addSp delSp modSp">
        <pc:chgData name="Costa Antoniou" userId="451ade65-685e-4572-a482-fc6b4470003c" providerId="ADAL" clId="{2620AECD-64E1-4C70-B111-7E584E3F2326}" dt="2023-03-21T16:57:55.540" v="9"/>
        <pc:sldMkLst>
          <pc:docMk/>
          <pc:sldMk cId="3723031806" sldId="324"/>
        </pc:sldMkLst>
        <pc:picChg chg="add del mod">
          <ac:chgData name="Costa Antoniou" userId="451ade65-685e-4572-a482-fc6b4470003c" providerId="ADAL" clId="{2620AECD-64E1-4C70-B111-7E584E3F2326}" dt="2023-03-21T16:57:55.540" v="9"/>
          <ac:picMkLst>
            <pc:docMk/>
            <pc:sldMk cId="3723031806" sldId="324"/>
            <ac:picMk id="5" creationId="{979A175A-2946-DCA6-DB13-AB200CD53EB0}"/>
          </ac:picMkLst>
        </pc:picChg>
      </pc:sldChg>
      <pc:sldChg chg="modAnim">
        <pc:chgData name="Costa Antoniou" userId="451ade65-685e-4572-a482-fc6b4470003c" providerId="ADAL" clId="{2620AECD-64E1-4C70-B111-7E584E3F2326}" dt="2023-03-21T12:57:04.467" v="1"/>
        <pc:sldMkLst>
          <pc:docMk/>
          <pc:sldMk cId="2734634798" sldId="1506"/>
        </pc:sldMkLst>
      </pc:sldChg>
      <pc:sldChg chg="modSp mod">
        <pc:chgData name="Costa Antoniou" userId="451ade65-685e-4572-a482-fc6b4470003c" providerId="ADAL" clId="{2620AECD-64E1-4C70-B111-7E584E3F2326}" dt="2023-03-21T12:59:33.219" v="3" actId="20577"/>
        <pc:sldMkLst>
          <pc:docMk/>
          <pc:sldMk cId="2603791260" sldId="1511"/>
        </pc:sldMkLst>
        <pc:spChg chg="mod">
          <ac:chgData name="Costa Antoniou" userId="451ade65-685e-4572-a482-fc6b4470003c" providerId="ADAL" clId="{2620AECD-64E1-4C70-B111-7E584E3F2326}" dt="2023-03-21T12:59:33.219" v="3" actId="20577"/>
          <ac:spMkLst>
            <pc:docMk/>
            <pc:sldMk cId="2603791260" sldId="1511"/>
            <ac:spMk id="41" creationId="{076ED13E-B898-83E0-DEC6-F3A3D13F4A73}"/>
          </ac:spMkLst>
        </pc:spChg>
      </pc:sldChg>
      <pc:sldChg chg="del">
        <pc:chgData name="Costa Antoniou" userId="451ade65-685e-4572-a482-fc6b4470003c" providerId="ADAL" clId="{2620AECD-64E1-4C70-B111-7E584E3F2326}" dt="2023-03-20T19:09:29.870" v="0" actId="47"/>
        <pc:sldMkLst>
          <pc:docMk/>
          <pc:sldMk cId="119198510" sldId="1529"/>
        </pc:sldMkLst>
      </pc:sldChg>
      <pc:sldChg chg="modSp">
        <pc:chgData name="Costa Antoniou" userId="451ade65-685e-4572-a482-fc6b4470003c" providerId="ADAL" clId="{2620AECD-64E1-4C70-B111-7E584E3F2326}" dt="2023-03-21T13:00:34.202" v="7" actId="113"/>
        <pc:sldMkLst>
          <pc:docMk/>
          <pc:sldMk cId="2883299980" sldId="2146847702"/>
        </pc:sldMkLst>
        <pc:spChg chg="mod">
          <ac:chgData name="Costa Antoniou" userId="451ade65-685e-4572-a482-fc6b4470003c" providerId="ADAL" clId="{2620AECD-64E1-4C70-B111-7E584E3F2326}" dt="2023-03-21T13:00:34.202" v="7" actId="113"/>
          <ac:spMkLst>
            <pc:docMk/>
            <pc:sldMk cId="2883299980" sldId="2146847702"/>
            <ac:spMk id="5" creationId="{1B670CA0-3386-4AF4-D8EE-3FAC8F6D70D3}"/>
          </ac:spMkLst>
        </pc:spChg>
      </pc:sldChg>
      <pc:sldMasterChg chg="addSp delSp modSp mod">
        <pc:chgData name="Costa Antoniou" userId="451ade65-685e-4572-a482-fc6b4470003c" providerId="ADAL" clId="{2620AECD-64E1-4C70-B111-7E584E3F2326}" dt="2023-03-21T16:58:09.238" v="11"/>
        <pc:sldMasterMkLst>
          <pc:docMk/>
          <pc:sldMasterMk cId="2546363389" sldId="2147483648"/>
        </pc:sldMasterMkLst>
        <pc:picChg chg="del">
          <ac:chgData name="Costa Antoniou" userId="451ade65-685e-4572-a482-fc6b4470003c" providerId="ADAL" clId="{2620AECD-64E1-4C70-B111-7E584E3F2326}" dt="2023-03-21T16:58:08.868" v="10" actId="478"/>
          <ac:picMkLst>
            <pc:docMk/>
            <pc:sldMasterMk cId="2546363389" sldId="2147483648"/>
            <ac:picMk id="4" creationId="{A04F909C-728D-B3FF-40C1-BC90A7136775}"/>
          </ac:picMkLst>
        </pc:picChg>
        <pc:picChg chg="add mod">
          <ac:chgData name="Costa Antoniou" userId="451ade65-685e-4572-a482-fc6b4470003c" providerId="ADAL" clId="{2620AECD-64E1-4C70-B111-7E584E3F2326}" dt="2023-03-21T16:58:09.238" v="11"/>
          <ac:picMkLst>
            <pc:docMk/>
            <pc:sldMasterMk cId="2546363389" sldId="2147483648"/>
            <ac:picMk id="5" creationId="{AE494FCB-9615-879A-53BB-A539128D2FBD}"/>
          </ac:picMkLst>
        </pc:picChg>
      </pc:sldMasterChg>
      <pc:sldMasterChg chg="modSldLayout">
        <pc:chgData name="Costa Antoniou" userId="451ade65-685e-4572-a482-fc6b4470003c" providerId="ADAL" clId="{2620AECD-64E1-4C70-B111-7E584E3F2326}" dt="2023-03-21T16:58:24.617" v="17" actId="1076"/>
        <pc:sldMasterMkLst>
          <pc:docMk/>
          <pc:sldMasterMk cId="4022061848" sldId="2147483671"/>
        </pc:sldMasterMkLst>
        <pc:sldLayoutChg chg="addSp delSp modSp mod">
          <pc:chgData name="Costa Antoniou" userId="451ade65-685e-4572-a482-fc6b4470003c" providerId="ADAL" clId="{2620AECD-64E1-4C70-B111-7E584E3F2326}" dt="2023-03-21T16:58:19.769" v="14" actId="1076"/>
          <pc:sldLayoutMkLst>
            <pc:docMk/>
            <pc:sldMasterMk cId="4022061848" sldId="2147483671"/>
            <pc:sldLayoutMk cId="2065601588" sldId="2147483681"/>
          </pc:sldLayoutMkLst>
          <pc:picChg chg="add mod">
            <ac:chgData name="Costa Antoniou" userId="451ade65-685e-4572-a482-fc6b4470003c" providerId="ADAL" clId="{2620AECD-64E1-4C70-B111-7E584E3F2326}" dt="2023-03-21T16:58:19.769" v="14" actId="1076"/>
            <ac:picMkLst>
              <pc:docMk/>
              <pc:sldMasterMk cId="4022061848" sldId="2147483671"/>
              <pc:sldLayoutMk cId="2065601588" sldId="2147483681"/>
              <ac:picMk id="2" creationId="{8A8E9A47-341E-690B-84C7-CA4B1B671BB7}"/>
            </ac:picMkLst>
          </pc:picChg>
          <pc:picChg chg="del">
            <ac:chgData name="Costa Antoniou" userId="451ade65-685e-4572-a482-fc6b4470003c" providerId="ADAL" clId="{2620AECD-64E1-4C70-B111-7E584E3F2326}" dt="2023-03-21T16:58:15.358" v="12" actId="478"/>
            <ac:picMkLst>
              <pc:docMk/>
              <pc:sldMasterMk cId="4022061848" sldId="2147483671"/>
              <pc:sldLayoutMk cId="2065601588" sldId="2147483681"/>
              <ac:picMk id="5" creationId="{B86B6290-F03C-F25F-9851-912B00744BD6}"/>
            </ac:picMkLst>
          </pc:picChg>
        </pc:sldLayoutChg>
        <pc:sldLayoutChg chg="addSp delSp modSp mod">
          <pc:chgData name="Costa Antoniou" userId="451ade65-685e-4572-a482-fc6b4470003c" providerId="ADAL" clId="{2620AECD-64E1-4C70-B111-7E584E3F2326}" dt="2023-03-21T16:58:24.617" v="17" actId="1076"/>
          <pc:sldLayoutMkLst>
            <pc:docMk/>
            <pc:sldMasterMk cId="4022061848" sldId="2147483671"/>
            <pc:sldLayoutMk cId="3450855262" sldId="2147483682"/>
          </pc:sldLayoutMkLst>
          <pc:picChg chg="add mod">
            <ac:chgData name="Costa Antoniou" userId="451ade65-685e-4572-a482-fc6b4470003c" providerId="ADAL" clId="{2620AECD-64E1-4C70-B111-7E584E3F2326}" dt="2023-03-21T16:58:24.617" v="17" actId="1076"/>
            <ac:picMkLst>
              <pc:docMk/>
              <pc:sldMasterMk cId="4022061848" sldId="2147483671"/>
              <pc:sldLayoutMk cId="3450855262" sldId="2147483682"/>
              <ac:picMk id="2" creationId="{23956515-0D41-9333-7F75-896EDAE335E7}"/>
            </ac:picMkLst>
          </pc:picChg>
          <pc:picChg chg="del">
            <ac:chgData name="Costa Antoniou" userId="451ade65-685e-4572-a482-fc6b4470003c" providerId="ADAL" clId="{2620AECD-64E1-4C70-B111-7E584E3F2326}" dt="2023-03-21T16:58:21.690" v="15" actId="478"/>
            <ac:picMkLst>
              <pc:docMk/>
              <pc:sldMasterMk cId="4022061848" sldId="2147483671"/>
              <pc:sldLayoutMk cId="3450855262" sldId="2147483682"/>
              <ac:picMk id="3" creationId="{6F1F0B8A-FB99-B198-FBCC-ADEF2BF86D6B}"/>
            </ac:picMkLst>
          </pc:picChg>
        </pc:sldLayoutChg>
      </pc:sldMasterChg>
      <pc:sldMasterChg chg="modSldLayout">
        <pc:chgData name="Costa Antoniou" userId="451ade65-685e-4572-a482-fc6b4470003c" providerId="ADAL" clId="{2620AECD-64E1-4C70-B111-7E584E3F2326}" dt="2023-03-21T16:58:39.028" v="23" actId="1076"/>
        <pc:sldMasterMkLst>
          <pc:docMk/>
          <pc:sldMasterMk cId="754898997" sldId="2147483683"/>
        </pc:sldMasterMkLst>
        <pc:sldLayoutChg chg="addSp delSp modSp mod">
          <pc:chgData name="Costa Antoniou" userId="451ade65-685e-4572-a482-fc6b4470003c" providerId="ADAL" clId="{2620AECD-64E1-4C70-B111-7E584E3F2326}" dt="2023-03-21T16:58:33.076" v="20" actId="1076"/>
          <pc:sldLayoutMkLst>
            <pc:docMk/>
            <pc:sldMasterMk cId="754898997" sldId="2147483683"/>
            <pc:sldLayoutMk cId="4038039395" sldId="2147483684"/>
          </pc:sldLayoutMkLst>
          <pc:picChg chg="add mod">
            <ac:chgData name="Costa Antoniou" userId="451ade65-685e-4572-a482-fc6b4470003c" providerId="ADAL" clId="{2620AECD-64E1-4C70-B111-7E584E3F2326}" dt="2023-03-21T16:58:33.076" v="20" actId="1076"/>
            <ac:picMkLst>
              <pc:docMk/>
              <pc:sldMasterMk cId="754898997" sldId="2147483683"/>
              <pc:sldLayoutMk cId="4038039395" sldId="2147483684"/>
              <ac:picMk id="2" creationId="{1487DBC7-3637-CFA6-6248-3007F0D299F7}"/>
            </ac:picMkLst>
          </pc:picChg>
          <pc:picChg chg="del">
            <ac:chgData name="Costa Antoniou" userId="451ade65-685e-4572-a482-fc6b4470003c" providerId="ADAL" clId="{2620AECD-64E1-4C70-B111-7E584E3F2326}" dt="2023-03-21T16:58:28.028" v="18" actId="478"/>
            <ac:picMkLst>
              <pc:docMk/>
              <pc:sldMasterMk cId="754898997" sldId="2147483683"/>
              <pc:sldLayoutMk cId="4038039395" sldId="2147483684"/>
              <ac:picMk id="4" creationId="{946D72E9-6F27-A660-E46C-99C7BAB8FDEC}"/>
            </ac:picMkLst>
          </pc:picChg>
        </pc:sldLayoutChg>
        <pc:sldLayoutChg chg="addSp delSp modSp mod">
          <pc:chgData name="Costa Antoniou" userId="451ade65-685e-4572-a482-fc6b4470003c" providerId="ADAL" clId="{2620AECD-64E1-4C70-B111-7E584E3F2326}" dt="2023-03-21T16:58:39.028" v="23" actId="1076"/>
          <pc:sldLayoutMkLst>
            <pc:docMk/>
            <pc:sldMasterMk cId="754898997" sldId="2147483683"/>
            <pc:sldLayoutMk cId="1450380076" sldId="2147483685"/>
          </pc:sldLayoutMkLst>
          <pc:picChg chg="del">
            <ac:chgData name="Costa Antoniou" userId="451ade65-685e-4572-a482-fc6b4470003c" providerId="ADAL" clId="{2620AECD-64E1-4C70-B111-7E584E3F2326}" dt="2023-03-21T16:58:35.385" v="21" actId="478"/>
            <ac:picMkLst>
              <pc:docMk/>
              <pc:sldMasterMk cId="754898997" sldId="2147483683"/>
              <pc:sldLayoutMk cId="1450380076" sldId="2147483685"/>
              <ac:picMk id="2" creationId="{A7BF26FF-4027-AE8E-275A-DC36C30161EC}"/>
            </ac:picMkLst>
          </pc:picChg>
          <pc:picChg chg="add mod">
            <ac:chgData name="Costa Antoniou" userId="451ade65-685e-4572-a482-fc6b4470003c" providerId="ADAL" clId="{2620AECD-64E1-4C70-B111-7E584E3F2326}" dt="2023-03-21T16:58:39.028" v="23" actId="1076"/>
            <ac:picMkLst>
              <pc:docMk/>
              <pc:sldMasterMk cId="754898997" sldId="2147483683"/>
              <pc:sldLayoutMk cId="1450380076" sldId="2147483685"/>
              <ac:picMk id="3" creationId="{6FB1AD66-1B62-7B14-B600-0E0B87039881}"/>
            </ac:picMkLst>
          </pc:picChg>
        </pc:sldLayoutChg>
      </pc:sldMasterChg>
      <pc:sldMasterChg chg="addSp delSp modSp mod">
        <pc:chgData name="Costa Antoniou" userId="451ade65-685e-4572-a482-fc6b4470003c" providerId="ADAL" clId="{2620AECD-64E1-4C70-B111-7E584E3F2326}" dt="2023-03-21T16:58:42.723" v="25"/>
        <pc:sldMasterMkLst>
          <pc:docMk/>
          <pc:sldMasterMk cId="2768779298" sldId="2147483687"/>
        </pc:sldMasterMkLst>
        <pc:picChg chg="del">
          <ac:chgData name="Costa Antoniou" userId="451ade65-685e-4572-a482-fc6b4470003c" providerId="ADAL" clId="{2620AECD-64E1-4C70-B111-7E584E3F2326}" dt="2023-03-21T16:58:42.460" v="24" actId="478"/>
          <ac:picMkLst>
            <pc:docMk/>
            <pc:sldMasterMk cId="2768779298" sldId="2147483687"/>
            <ac:picMk id="4" creationId="{D0116488-5467-1362-5281-2675927E5F2C}"/>
          </ac:picMkLst>
        </pc:picChg>
        <pc:picChg chg="add mod">
          <ac:chgData name="Costa Antoniou" userId="451ade65-685e-4572-a482-fc6b4470003c" providerId="ADAL" clId="{2620AECD-64E1-4C70-B111-7E584E3F2326}" dt="2023-03-21T16:58:42.723" v="25"/>
          <ac:picMkLst>
            <pc:docMk/>
            <pc:sldMasterMk cId="2768779298" sldId="2147483687"/>
            <ac:picMk id="5" creationId="{262D3E88-C563-A195-2ABA-0C133695AC58}"/>
          </ac:picMkLst>
        </pc:picChg>
      </pc:sldMasterChg>
      <pc:sldMasterChg chg="modSldLayout">
        <pc:chgData name="Costa Antoniou" userId="451ade65-685e-4572-a482-fc6b4470003c" providerId="ADAL" clId="{2620AECD-64E1-4C70-B111-7E584E3F2326}" dt="2023-03-21T16:58:58.413" v="31" actId="1076"/>
        <pc:sldMasterMkLst>
          <pc:docMk/>
          <pc:sldMasterMk cId="2266533600" sldId="2147483689"/>
        </pc:sldMasterMkLst>
        <pc:sldLayoutChg chg="addSp delSp modSp mod">
          <pc:chgData name="Costa Antoniou" userId="451ade65-685e-4572-a482-fc6b4470003c" providerId="ADAL" clId="{2620AECD-64E1-4C70-B111-7E584E3F2326}" dt="2023-03-21T16:58:53.480" v="28" actId="1076"/>
          <pc:sldLayoutMkLst>
            <pc:docMk/>
            <pc:sldMasterMk cId="2266533600" sldId="2147483689"/>
            <pc:sldLayoutMk cId="2776929806" sldId="2147483690"/>
          </pc:sldLayoutMkLst>
          <pc:picChg chg="add mod">
            <ac:chgData name="Costa Antoniou" userId="451ade65-685e-4572-a482-fc6b4470003c" providerId="ADAL" clId="{2620AECD-64E1-4C70-B111-7E584E3F2326}" dt="2023-03-21T16:58:53.480" v="28" actId="1076"/>
            <ac:picMkLst>
              <pc:docMk/>
              <pc:sldMasterMk cId="2266533600" sldId="2147483689"/>
              <pc:sldLayoutMk cId="2776929806" sldId="2147483690"/>
              <ac:picMk id="2" creationId="{166C24C8-5BD1-C24D-7D55-35E37C0FFD48}"/>
            </ac:picMkLst>
          </pc:picChg>
          <pc:picChg chg="del">
            <ac:chgData name="Costa Antoniou" userId="451ade65-685e-4572-a482-fc6b4470003c" providerId="ADAL" clId="{2620AECD-64E1-4C70-B111-7E584E3F2326}" dt="2023-03-21T16:58:48.663" v="26" actId="478"/>
            <ac:picMkLst>
              <pc:docMk/>
              <pc:sldMasterMk cId="2266533600" sldId="2147483689"/>
              <pc:sldLayoutMk cId="2776929806" sldId="2147483690"/>
              <ac:picMk id="4" creationId="{5D07A895-3B84-2E37-FFB4-139D07E0A56A}"/>
            </ac:picMkLst>
          </pc:picChg>
        </pc:sldLayoutChg>
        <pc:sldLayoutChg chg="addSp delSp modSp mod">
          <pc:chgData name="Costa Antoniou" userId="451ade65-685e-4572-a482-fc6b4470003c" providerId="ADAL" clId="{2620AECD-64E1-4C70-B111-7E584E3F2326}" dt="2023-03-21T16:58:58.413" v="31" actId="1076"/>
          <pc:sldLayoutMkLst>
            <pc:docMk/>
            <pc:sldMasterMk cId="2266533600" sldId="2147483689"/>
            <pc:sldLayoutMk cId="1996227149" sldId="2147483691"/>
          </pc:sldLayoutMkLst>
          <pc:picChg chg="add mod">
            <ac:chgData name="Costa Antoniou" userId="451ade65-685e-4572-a482-fc6b4470003c" providerId="ADAL" clId="{2620AECD-64E1-4C70-B111-7E584E3F2326}" dt="2023-03-21T16:58:58.413" v="31" actId="1076"/>
            <ac:picMkLst>
              <pc:docMk/>
              <pc:sldMasterMk cId="2266533600" sldId="2147483689"/>
              <pc:sldLayoutMk cId="1996227149" sldId="2147483691"/>
              <ac:picMk id="2" creationId="{0DDBC9BA-D23D-981E-D176-9F78B6C487E1}"/>
            </ac:picMkLst>
          </pc:picChg>
          <pc:picChg chg="del">
            <ac:chgData name="Costa Antoniou" userId="451ade65-685e-4572-a482-fc6b4470003c" providerId="ADAL" clId="{2620AECD-64E1-4C70-B111-7E584E3F2326}" dt="2023-03-21T16:58:55.433" v="29" actId="478"/>
            <ac:picMkLst>
              <pc:docMk/>
              <pc:sldMasterMk cId="2266533600" sldId="2147483689"/>
              <pc:sldLayoutMk cId="1996227149" sldId="2147483691"/>
              <ac:picMk id="3" creationId="{29EE7CBF-6DC6-52A0-1B05-F4DB25BA9333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772214913512814"/>
          <c:y val="4.342150732218978E-2"/>
          <c:w val="0.57071955510278072"/>
          <c:h val="0.657392096455334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5C9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A5C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07-9A47-A5A6-6211E66DD750}"/>
              </c:ext>
            </c:extLst>
          </c:dPt>
          <c:dPt>
            <c:idx val="1"/>
            <c:bubble3D val="0"/>
            <c:spPr>
              <a:solidFill>
                <a:srgbClr val="7E7D8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07-9A47-A5A6-6211E66DD750}"/>
              </c:ext>
            </c:extLst>
          </c:dPt>
          <c:dPt>
            <c:idx val="2"/>
            <c:bubble3D val="0"/>
            <c:spPr>
              <a:solidFill>
                <a:srgbClr val="FD6A0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A07-9A47-A5A6-6211E66DD750}"/>
              </c:ext>
            </c:extLst>
          </c:dPt>
          <c:dLbls>
            <c:dLbl>
              <c:idx val="0"/>
              <c:layout>
                <c:manualLayout>
                  <c:x val="-7.4877302587927005E-2"/>
                  <c:y val="-0.254326093566266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0" b="1" i="0" u="none" strike="noStrike" kern="1200" baseline="0">
                      <a:solidFill>
                        <a:srgbClr val="00A5C9"/>
                      </a:solidFill>
                      <a:latin typeface="Avenir Black" panose="02000503020000020003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533509861212559"/>
                      <c:h val="0.41557484043572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A07-9A47-A5A6-6211E66DD750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07-9A47-A5A6-6211E66DD75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bg1"/>
                      </a:solidFill>
                      <a:latin typeface="Avenir Black" panose="02000503020000020003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07-9A47-A5A6-6211E66DD7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venir Black" panose="0200050302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Positive</c:v>
                </c:pt>
                <c:pt idx="1">
                  <c:v>Neutral</c:v>
                </c:pt>
                <c:pt idx="2">
                  <c:v>Negative</c:v>
                </c:pt>
              </c:strCache>
            </c:strRef>
          </c:cat>
          <c:val>
            <c:numRef>
              <c:f>Sheet1!$B$2:$B$4</c:f>
              <c:numCache>
                <c:formatCode>#%</c:formatCode>
                <c:ptCount val="3"/>
                <c:pt idx="0">
                  <c:v>0.86</c:v>
                </c:pt>
                <c:pt idx="1">
                  <c:v>0.1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07-9A47-A5A6-6211E66DD7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23233199415633"/>
          <c:y val="0.71429454092989919"/>
          <c:w val="0.78456765887509128"/>
          <c:h val="5.929331374725409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205080448681503E-2"/>
          <c:y val="0.11614291861374706"/>
          <c:w val="0.92742511616427703"/>
          <c:h val="0.7993543396513249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'Distribution curve 230217'!$C$1</c:f>
              <c:strCache>
                <c:ptCount val="1"/>
                <c:pt idx="0">
                  <c:v>% surveys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AE09-3147-9994-C42A3E42D7BC}"/>
              </c:ext>
            </c:extLst>
          </c:dPt>
          <c:dPt>
            <c:idx val="1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AE09-3147-9994-C42A3E42D7BC}"/>
              </c:ext>
            </c:extLst>
          </c:dPt>
          <c:dPt>
            <c:idx val="2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AE09-3147-9994-C42A3E42D7BC}"/>
              </c:ext>
            </c:extLst>
          </c:dPt>
          <c:dPt>
            <c:idx val="3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AE09-3147-9994-C42A3E42D7BC}"/>
              </c:ext>
            </c:extLst>
          </c:dPt>
          <c:dPt>
            <c:idx val="4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AE09-3147-9994-C42A3E42D7BC}"/>
              </c:ext>
            </c:extLst>
          </c:dPt>
          <c:dPt>
            <c:idx val="5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B-AE09-3147-9994-C42A3E42D7BC}"/>
              </c:ext>
            </c:extLst>
          </c:dPt>
          <c:dPt>
            <c:idx val="6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D-AE09-3147-9994-C42A3E42D7BC}"/>
              </c:ext>
            </c:extLst>
          </c:dPt>
          <c:dPt>
            <c:idx val="7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F-AE09-3147-9994-C42A3E42D7BC}"/>
              </c:ext>
            </c:extLst>
          </c:dPt>
          <c:dPt>
            <c:idx val="8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1-AE09-3147-9994-C42A3E42D7BC}"/>
              </c:ext>
            </c:extLst>
          </c:dPt>
          <c:dPt>
            <c:idx val="9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3-AE09-3147-9994-C42A3E42D7BC}"/>
              </c:ext>
            </c:extLst>
          </c:dPt>
          <c:dPt>
            <c:idx val="10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5-AE09-3147-9994-C42A3E42D7BC}"/>
              </c:ext>
            </c:extLst>
          </c:dPt>
          <c:dPt>
            <c:idx val="11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7-AE09-3147-9994-C42A3E42D7BC}"/>
              </c:ext>
            </c:extLst>
          </c:dPt>
          <c:dPt>
            <c:idx val="12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9-AE09-3147-9994-C42A3E42D7BC}"/>
              </c:ext>
            </c:extLst>
          </c:dPt>
          <c:dPt>
            <c:idx val="13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B-AE09-3147-9994-C42A3E42D7BC}"/>
              </c:ext>
            </c:extLst>
          </c:dPt>
          <c:dPt>
            <c:idx val="14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D-AE09-3147-9994-C42A3E42D7BC}"/>
              </c:ext>
            </c:extLst>
          </c:dPt>
          <c:dPt>
            <c:idx val="15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F-AE09-3147-9994-C42A3E42D7BC}"/>
              </c:ext>
            </c:extLst>
          </c:dPt>
          <c:dPt>
            <c:idx val="16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1-AE09-3147-9994-C42A3E42D7BC}"/>
              </c:ext>
            </c:extLst>
          </c:dPt>
          <c:dPt>
            <c:idx val="17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3-AE09-3147-9994-C42A3E42D7BC}"/>
              </c:ext>
            </c:extLst>
          </c:dPt>
          <c:dPt>
            <c:idx val="18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5-AE09-3147-9994-C42A3E42D7BC}"/>
              </c:ext>
            </c:extLst>
          </c:dPt>
          <c:dPt>
            <c:idx val="19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7-AE09-3147-9994-C42A3E42D7BC}"/>
              </c:ext>
            </c:extLst>
          </c:dPt>
          <c:dPt>
            <c:idx val="20"/>
            <c:invertIfNegative val="0"/>
            <c:bubble3D val="0"/>
            <c:spPr>
              <a:solidFill>
                <a:srgbClr val="CD13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9-AE09-3147-9994-C42A3E42D7BC}"/>
              </c:ext>
            </c:extLst>
          </c:dPt>
          <c:dPt>
            <c:idx val="21"/>
            <c:invertIfNegative val="0"/>
            <c:bubble3D val="0"/>
            <c:spPr>
              <a:solidFill>
                <a:srgbClr val="EB620E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B-AE09-3147-9994-C42A3E42D7BC}"/>
              </c:ext>
            </c:extLst>
          </c:dPt>
          <c:dPt>
            <c:idx val="22"/>
            <c:invertIfNegative val="0"/>
            <c:bubble3D val="0"/>
            <c:spPr>
              <a:solidFill>
                <a:srgbClr val="EB620E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D-AE09-3147-9994-C42A3E42D7BC}"/>
              </c:ext>
            </c:extLst>
          </c:dPt>
          <c:dPt>
            <c:idx val="23"/>
            <c:invertIfNegative val="0"/>
            <c:bubble3D val="0"/>
            <c:spPr>
              <a:solidFill>
                <a:srgbClr val="EB620E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F-AE09-3147-9994-C42A3E42D7BC}"/>
              </c:ext>
            </c:extLst>
          </c:dPt>
          <c:dPt>
            <c:idx val="24"/>
            <c:invertIfNegative val="0"/>
            <c:bubble3D val="0"/>
            <c:spPr>
              <a:solidFill>
                <a:srgbClr val="EB620E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31-AE09-3147-9994-C42A3E42D7BC}"/>
              </c:ext>
            </c:extLst>
          </c:dPt>
          <c:dPt>
            <c:idx val="25"/>
            <c:invertIfNegative val="0"/>
            <c:bubble3D val="0"/>
            <c:spPr>
              <a:solidFill>
                <a:srgbClr val="EB620E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33-AE09-3147-9994-C42A3E42D7BC}"/>
              </c:ext>
            </c:extLst>
          </c:dPt>
          <c:dPt>
            <c:idx val="26"/>
            <c:invertIfNegative val="0"/>
            <c:bubble3D val="0"/>
            <c:spPr>
              <a:solidFill>
                <a:srgbClr val="EB620E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35-AE09-3147-9994-C42A3E42D7BC}"/>
              </c:ext>
            </c:extLst>
          </c:dPt>
          <c:dPt>
            <c:idx val="27"/>
            <c:invertIfNegative val="0"/>
            <c:bubble3D val="0"/>
            <c:spPr>
              <a:solidFill>
                <a:srgbClr val="EB620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37-AE09-3147-9994-C42A3E42D7BC}"/>
              </c:ext>
            </c:extLst>
          </c:dPt>
          <c:dPt>
            <c:idx val="28"/>
            <c:invertIfNegative val="0"/>
            <c:bubble3D val="0"/>
            <c:spPr>
              <a:solidFill>
                <a:srgbClr val="04A0C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39-AE09-3147-9994-C42A3E42D7BC}"/>
              </c:ext>
            </c:extLst>
          </c:dPt>
          <c:dPt>
            <c:idx val="29"/>
            <c:invertIfNegative val="0"/>
            <c:bubble3D val="0"/>
            <c:spPr>
              <a:solidFill>
                <a:srgbClr val="F7CF00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3B-AE09-3147-9994-C42A3E42D7BC}"/>
              </c:ext>
            </c:extLst>
          </c:dPt>
          <c:dPt>
            <c:idx val="30"/>
            <c:invertIfNegative val="0"/>
            <c:bubble3D val="0"/>
            <c:spPr>
              <a:solidFill>
                <a:srgbClr val="F7CF00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3D-AE09-3147-9994-C42A3E42D7BC}"/>
              </c:ext>
            </c:extLst>
          </c:dPt>
          <c:dPt>
            <c:idx val="31"/>
            <c:invertIfNegative val="0"/>
            <c:bubble3D val="0"/>
            <c:spPr>
              <a:solidFill>
                <a:srgbClr val="F7CF00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3F-AE09-3147-9994-C42A3E42D7BC}"/>
              </c:ext>
            </c:extLst>
          </c:dPt>
          <c:dPt>
            <c:idx val="32"/>
            <c:invertIfNegative val="0"/>
            <c:bubble3D val="0"/>
            <c:spPr>
              <a:solidFill>
                <a:srgbClr val="F7CF00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41-AE09-3147-9994-C42A3E42D7BC}"/>
              </c:ext>
            </c:extLst>
          </c:dPt>
          <c:dPt>
            <c:idx val="33"/>
            <c:invertIfNegative val="0"/>
            <c:bubble3D val="0"/>
            <c:spPr>
              <a:solidFill>
                <a:srgbClr val="F7CF00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43-AE09-3147-9994-C42A3E42D7BC}"/>
              </c:ext>
            </c:extLst>
          </c:dPt>
          <c:dPt>
            <c:idx val="34"/>
            <c:invertIfNegative val="0"/>
            <c:bubble3D val="0"/>
            <c:spPr>
              <a:solidFill>
                <a:srgbClr val="F7CF00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45-AE09-3147-9994-C42A3E42D7BC}"/>
              </c:ext>
            </c:extLst>
          </c:dPt>
          <c:dPt>
            <c:idx val="35"/>
            <c:invertIfNegative val="0"/>
            <c:bubble3D val="0"/>
            <c:spPr>
              <a:solidFill>
                <a:srgbClr val="F7CF00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47-AE09-3147-9994-C42A3E42D7BC}"/>
              </c:ext>
            </c:extLst>
          </c:dPt>
          <c:dPt>
            <c:idx val="36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49-AE09-3147-9994-C42A3E42D7BC}"/>
              </c:ext>
            </c:extLst>
          </c:dPt>
          <c:dPt>
            <c:idx val="37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4B-AE09-3147-9994-C42A3E42D7BC}"/>
              </c:ext>
            </c:extLst>
          </c:dPt>
          <c:dPt>
            <c:idx val="38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4D-AE09-3147-9994-C42A3E42D7BC}"/>
              </c:ext>
            </c:extLst>
          </c:dPt>
          <c:dPt>
            <c:idx val="39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4F-AE09-3147-9994-C42A3E42D7BC}"/>
              </c:ext>
            </c:extLst>
          </c:dPt>
          <c:dPt>
            <c:idx val="40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51-AE09-3147-9994-C42A3E42D7BC}"/>
              </c:ext>
            </c:extLst>
          </c:dPt>
          <c:dPt>
            <c:idx val="41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53-AE09-3147-9994-C42A3E42D7BC}"/>
              </c:ext>
            </c:extLst>
          </c:dPt>
          <c:dPt>
            <c:idx val="42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55-AE09-3147-9994-C42A3E42D7BC}"/>
              </c:ext>
            </c:extLst>
          </c:dPt>
          <c:dPt>
            <c:idx val="43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57-AE09-3147-9994-C42A3E42D7BC}"/>
              </c:ext>
            </c:extLst>
          </c:dPt>
          <c:dPt>
            <c:idx val="44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59-AE09-3147-9994-C42A3E42D7BC}"/>
              </c:ext>
            </c:extLst>
          </c:dPt>
          <c:dPt>
            <c:idx val="45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5B-AE09-3147-9994-C42A3E42D7BC}"/>
              </c:ext>
            </c:extLst>
          </c:dPt>
          <c:dPt>
            <c:idx val="46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5D-AE09-3147-9994-C42A3E42D7BC}"/>
              </c:ext>
            </c:extLst>
          </c:dPt>
          <c:dPt>
            <c:idx val="47"/>
            <c:invertIfNegative val="0"/>
            <c:bubble3D val="0"/>
            <c:spPr>
              <a:solidFill>
                <a:srgbClr val="3EA535"/>
              </a:solidFill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5F-AE09-3147-9994-C42A3E42D7BC}"/>
              </c:ext>
            </c:extLst>
          </c:dPt>
          <c:cat>
            <c:numRef>
              <c:f>'Distribution curve 230217'!$A$5:$A$52</c:f>
              <c:numCache>
                <c:formatCode>General</c:formatCode>
                <c:ptCount val="48"/>
                <c:pt idx="0">
                  <c:v>49</c:v>
                </c:pt>
                <c:pt idx="1">
                  <c:v>50</c:v>
                </c:pt>
                <c:pt idx="2">
                  <c:v>51</c:v>
                </c:pt>
                <c:pt idx="3">
                  <c:v>52</c:v>
                </c:pt>
                <c:pt idx="4">
                  <c:v>53</c:v>
                </c:pt>
                <c:pt idx="5">
                  <c:v>54</c:v>
                </c:pt>
                <c:pt idx="6">
                  <c:v>55</c:v>
                </c:pt>
                <c:pt idx="7">
                  <c:v>56</c:v>
                </c:pt>
                <c:pt idx="8">
                  <c:v>57</c:v>
                </c:pt>
                <c:pt idx="9">
                  <c:v>58</c:v>
                </c:pt>
                <c:pt idx="10">
                  <c:v>59</c:v>
                </c:pt>
                <c:pt idx="11">
                  <c:v>60</c:v>
                </c:pt>
                <c:pt idx="12">
                  <c:v>61</c:v>
                </c:pt>
                <c:pt idx="13">
                  <c:v>62</c:v>
                </c:pt>
                <c:pt idx="14">
                  <c:v>63</c:v>
                </c:pt>
                <c:pt idx="15">
                  <c:v>64</c:v>
                </c:pt>
                <c:pt idx="16">
                  <c:v>65</c:v>
                </c:pt>
                <c:pt idx="17">
                  <c:v>66</c:v>
                </c:pt>
                <c:pt idx="18">
                  <c:v>67</c:v>
                </c:pt>
                <c:pt idx="19">
                  <c:v>68</c:v>
                </c:pt>
                <c:pt idx="20">
                  <c:v>69</c:v>
                </c:pt>
                <c:pt idx="21">
                  <c:v>70</c:v>
                </c:pt>
                <c:pt idx="22">
                  <c:v>71</c:v>
                </c:pt>
                <c:pt idx="23">
                  <c:v>72</c:v>
                </c:pt>
                <c:pt idx="24">
                  <c:v>73</c:v>
                </c:pt>
                <c:pt idx="25">
                  <c:v>74</c:v>
                </c:pt>
                <c:pt idx="26">
                  <c:v>75</c:v>
                </c:pt>
                <c:pt idx="27">
                  <c:v>76</c:v>
                </c:pt>
                <c:pt idx="28">
                  <c:v>77</c:v>
                </c:pt>
                <c:pt idx="29">
                  <c:v>78</c:v>
                </c:pt>
                <c:pt idx="30">
                  <c:v>79</c:v>
                </c:pt>
                <c:pt idx="31">
                  <c:v>80</c:v>
                </c:pt>
                <c:pt idx="32">
                  <c:v>81</c:v>
                </c:pt>
                <c:pt idx="33">
                  <c:v>82</c:v>
                </c:pt>
                <c:pt idx="34">
                  <c:v>83</c:v>
                </c:pt>
                <c:pt idx="35">
                  <c:v>84</c:v>
                </c:pt>
                <c:pt idx="36">
                  <c:v>85</c:v>
                </c:pt>
                <c:pt idx="37">
                  <c:v>86</c:v>
                </c:pt>
                <c:pt idx="38">
                  <c:v>87</c:v>
                </c:pt>
                <c:pt idx="39">
                  <c:v>88</c:v>
                </c:pt>
                <c:pt idx="40">
                  <c:v>89</c:v>
                </c:pt>
                <c:pt idx="41">
                  <c:v>90</c:v>
                </c:pt>
                <c:pt idx="42">
                  <c:v>91</c:v>
                </c:pt>
                <c:pt idx="43">
                  <c:v>92</c:v>
                </c:pt>
                <c:pt idx="44">
                  <c:v>93</c:v>
                </c:pt>
                <c:pt idx="45">
                  <c:v>94</c:v>
                </c:pt>
                <c:pt idx="46">
                  <c:v>95</c:v>
                </c:pt>
                <c:pt idx="47">
                  <c:v>96</c:v>
                </c:pt>
              </c:numCache>
            </c:numRef>
          </c:cat>
          <c:val>
            <c:numRef>
              <c:f>'Distribution curve 230217'!$C$5:$C$52</c:f>
              <c:numCache>
                <c:formatCode>0.0%</c:formatCode>
                <c:ptCount val="48"/>
                <c:pt idx="0">
                  <c:v>4.1958041958041958E-3</c:v>
                </c:pt>
                <c:pt idx="1">
                  <c:v>1.3986013986013986E-3</c:v>
                </c:pt>
                <c:pt idx="2">
                  <c:v>4.1958041958041958E-3</c:v>
                </c:pt>
                <c:pt idx="3">
                  <c:v>1.3986013986013986E-3</c:v>
                </c:pt>
                <c:pt idx="4">
                  <c:v>1.3986013986013986E-3</c:v>
                </c:pt>
                <c:pt idx="5">
                  <c:v>6.993006993006993E-3</c:v>
                </c:pt>
                <c:pt idx="6">
                  <c:v>8.3916083916083916E-3</c:v>
                </c:pt>
                <c:pt idx="7">
                  <c:v>5.5944055944055944E-3</c:v>
                </c:pt>
                <c:pt idx="8">
                  <c:v>2.7972027972027972E-3</c:v>
                </c:pt>
                <c:pt idx="9">
                  <c:v>4.1958041958041958E-3</c:v>
                </c:pt>
                <c:pt idx="10">
                  <c:v>8.3916083916083916E-3</c:v>
                </c:pt>
                <c:pt idx="11">
                  <c:v>1.2587412587412588E-2</c:v>
                </c:pt>
                <c:pt idx="12">
                  <c:v>9.7902097902097911E-3</c:v>
                </c:pt>
                <c:pt idx="13">
                  <c:v>1.1188811188811189E-2</c:v>
                </c:pt>
                <c:pt idx="14">
                  <c:v>8.3916083916083916E-3</c:v>
                </c:pt>
                <c:pt idx="15">
                  <c:v>1.2587412587412588E-2</c:v>
                </c:pt>
                <c:pt idx="16">
                  <c:v>2.097902097902098E-2</c:v>
                </c:pt>
                <c:pt idx="17">
                  <c:v>2.7972027972027972E-2</c:v>
                </c:pt>
                <c:pt idx="18">
                  <c:v>2.6573426573426574E-2</c:v>
                </c:pt>
                <c:pt idx="19">
                  <c:v>2.3776223776223775E-2</c:v>
                </c:pt>
                <c:pt idx="20">
                  <c:v>1.9580419580419582E-2</c:v>
                </c:pt>
                <c:pt idx="21">
                  <c:v>3.9160839160839164E-2</c:v>
                </c:pt>
                <c:pt idx="22">
                  <c:v>3.2167832167832165E-2</c:v>
                </c:pt>
                <c:pt idx="23">
                  <c:v>2.937062937062937E-2</c:v>
                </c:pt>
                <c:pt idx="24">
                  <c:v>3.2167832167832165E-2</c:v>
                </c:pt>
                <c:pt idx="25">
                  <c:v>3.4965034965034968E-2</c:v>
                </c:pt>
                <c:pt idx="26">
                  <c:v>3.7762237762237763E-2</c:v>
                </c:pt>
                <c:pt idx="27">
                  <c:v>3.6363636363636362E-2</c:v>
                </c:pt>
                <c:pt idx="28">
                  <c:v>4.4755244755244755E-2</c:v>
                </c:pt>
                <c:pt idx="29">
                  <c:v>3.9160839160839164E-2</c:v>
                </c:pt>
                <c:pt idx="30">
                  <c:v>4.0559440559440559E-2</c:v>
                </c:pt>
                <c:pt idx="31">
                  <c:v>3.7762237762237763E-2</c:v>
                </c:pt>
                <c:pt idx="32">
                  <c:v>3.4965034965034968E-2</c:v>
                </c:pt>
                <c:pt idx="33">
                  <c:v>2.937062937062937E-2</c:v>
                </c:pt>
                <c:pt idx="34">
                  <c:v>3.4965034965034968E-2</c:v>
                </c:pt>
                <c:pt idx="35">
                  <c:v>3.7762237762237763E-2</c:v>
                </c:pt>
                <c:pt idx="36">
                  <c:v>3.9160839160839164E-2</c:v>
                </c:pt>
                <c:pt idx="37">
                  <c:v>2.937062937062937E-2</c:v>
                </c:pt>
                <c:pt idx="38">
                  <c:v>3.2167832167832165E-2</c:v>
                </c:pt>
                <c:pt idx="39">
                  <c:v>3.0769230769230771E-2</c:v>
                </c:pt>
                <c:pt idx="40">
                  <c:v>2.2377622377622378E-2</c:v>
                </c:pt>
                <c:pt idx="41">
                  <c:v>2.6573426573426574E-2</c:v>
                </c:pt>
                <c:pt idx="42">
                  <c:v>2.5174825174825177E-2</c:v>
                </c:pt>
                <c:pt idx="43">
                  <c:v>1.3986013986013986E-2</c:v>
                </c:pt>
                <c:pt idx="44">
                  <c:v>6.993006993006993E-3</c:v>
                </c:pt>
                <c:pt idx="45">
                  <c:v>5.5944055944055944E-3</c:v>
                </c:pt>
                <c:pt idx="46">
                  <c:v>2.7972027972027972E-3</c:v>
                </c:pt>
                <c:pt idx="47">
                  <c:v>1.3986013986013986E-3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0-AE09-3147-9994-C42A3E42D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axId val="464552728"/>
        <c:axId val="464549592"/>
      </c:barChart>
      <c:catAx>
        <c:axId val="464552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 b="0" i="0">
                <a:solidFill>
                  <a:srgbClr val="7E7D83"/>
                </a:solidFill>
                <a:latin typeface="Avenir Book" panose="02000503020000020003" pitchFamily="2" charset="0"/>
                <a:ea typeface="Avenir Book" charset="0"/>
                <a:cs typeface="Avenir Book" charset="0"/>
              </a:defRPr>
            </a:pPr>
            <a:endParaRPr lang="en-US"/>
          </a:p>
        </c:txPr>
        <c:crossAx val="464549592"/>
        <c:crosses val="autoZero"/>
        <c:auto val="0"/>
        <c:lblAlgn val="ctr"/>
        <c:lblOffset val="100"/>
        <c:noMultiLvlLbl val="0"/>
      </c:catAx>
      <c:valAx>
        <c:axId val="464549592"/>
        <c:scaling>
          <c:orientation val="minMax"/>
          <c:max val="0.0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b="1" i="0">
                    <a:solidFill>
                      <a:srgbClr val="7E7D83"/>
                    </a:solidFill>
                    <a:latin typeface="Avenir Heavy" panose="02000503020000020003" pitchFamily="2" charset="0"/>
                    <a:ea typeface="Avenir Book" charset="0"/>
                    <a:cs typeface="Avenir Book" charset="0"/>
                  </a:defRPr>
                </a:pPr>
                <a:r>
                  <a:rPr lang="en-GB" b="1" i="0" dirty="0">
                    <a:solidFill>
                      <a:srgbClr val="7E7D83"/>
                    </a:solidFill>
                    <a:latin typeface="Avenir Heavy" panose="02000503020000020003" pitchFamily="2" charset="0"/>
                    <a:ea typeface="Avenir Book" charset="0"/>
                    <a:cs typeface="Avenir Book" charset="0"/>
                  </a:rPr>
                  <a:t>% of surveys</a:t>
                </a:r>
              </a:p>
            </c:rich>
          </c:tx>
          <c:layout>
            <c:manualLayout>
              <c:xMode val="edge"/>
              <c:yMode val="edge"/>
              <c:x val="1.3114752744055481E-3"/>
              <c:y val="0.39856097852014255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7E7D83"/>
                </a:solidFill>
                <a:latin typeface="Avenir Book" panose="02000503020000020003" pitchFamily="2" charset="0"/>
                <a:ea typeface="Avenir Book" charset="0"/>
                <a:cs typeface="Avenir Book" charset="0"/>
              </a:defRPr>
            </a:pPr>
            <a:endParaRPr lang="en-US"/>
          </a:p>
        </c:txPr>
        <c:crossAx val="464552728"/>
        <c:crosses val="autoZero"/>
        <c:crossBetween val="between"/>
        <c:majorUnit val="1.0000000000000002E-2"/>
        <c:minorUnit val="1.0000000000000002E-2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What single thing should the College focus on to be a great place to work?</c:v>
                </c:pt>
              </c:strCache>
            </c:strRef>
          </c:tx>
          <c:spPr>
            <a:solidFill>
              <a:srgbClr val="FD6A0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Avenir Heavy" panose="0200050302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Colleagues</c:v>
                </c:pt>
                <c:pt idx="1">
                  <c:v>Collaboration  / Teamwork</c:v>
                </c:pt>
                <c:pt idx="2">
                  <c:v>Type of Work</c:v>
                </c:pt>
                <c:pt idx="3">
                  <c:v>Reputation</c:v>
                </c:pt>
                <c:pt idx="4">
                  <c:v>Working Pattern / Hybrid working</c:v>
                </c:pt>
                <c:pt idx="5">
                  <c:v>Wellbeing</c:v>
                </c:pt>
                <c:pt idx="6">
                  <c:v>Organisational Culture</c:v>
                </c:pt>
                <c:pt idx="7">
                  <c:v>Reward / Recognition</c:v>
                </c:pt>
                <c:pt idx="8">
                  <c:v>Career and Development</c:v>
                </c:pt>
                <c:pt idx="9">
                  <c:v>Leadership / Management</c:v>
                </c:pt>
                <c:pt idx="10">
                  <c:v>Other</c:v>
                </c:pt>
                <c:pt idx="11">
                  <c:v>Decision Making / Empowerment</c:v>
                </c:pt>
                <c:pt idx="12">
                  <c:v>Diversity / Inclusion / Fairness</c:v>
                </c:pt>
                <c:pt idx="13">
                  <c:v>Communication</c:v>
                </c:pt>
                <c:pt idx="14">
                  <c:v>Facilities / Environment</c:v>
                </c:pt>
                <c:pt idx="15">
                  <c:v>Organisational Change</c:v>
                </c:pt>
                <c:pt idx="16">
                  <c:v>Processes / Systems</c:v>
                </c:pt>
                <c:pt idx="17">
                  <c:v>Equipment / Resources</c:v>
                </c:pt>
                <c:pt idx="18">
                  <c:v>Workload</c:v>
                </c:pt>
                <c:pt idx="19">
                  <c:v>Technology / IT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75</c:v>
                </c:pt>
                <c:pt idx="1">
                  <c:v>55</c:v>
                </c:pt>
                <c:pt idx="2">
                  <c:v>37</c:v>
                </c:pt>
                <c:pt idx="3">
                  <c:v>21</c:v>
                </c:pt>
                <c:pt idx="4">
                  <c:v>11</c:v>
                </c:pt>
                <c:pt idx="5">
                  <c:v>9</c:v>
                </c:pt>
                <c:pt idx="6">
                  <c:v>8</c:v>
                </c:pt>
                <c:pt idx="7">
                  <c:v>7</c:v>
                </c:pt>
                <c:pt idx="8">
                  <c:v>7</c:v>
                </c:pt>
                <c:pt idx="9">
                  <c:v>6</c:v>
                </c:pt>
                <c:pt idx="10">
                  <c:v>6</c:v>
                </c:pt>
                <c:pt idx="11">
                  <c:v>4</c:v>
                </c:pt>
                <c:pt idx="12">
                  <c:v>4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59-3748-AD6C-B86C3A71B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01711232"/>
        <c:axId val="40171188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Sheet1!$A$2:$A$21</c15:sqref>
                        </c15:formulaRef>
                      </c:ext>
                    </c:extLst>
                    <c:strCache>
                      <c:ptCount val="20"/>
                      <c:pt idx="0">
                        <c:v>Colleagues</c:v>
                      </c:pt>
                      <c:pt idx="1">
                        <c:v>Collaboration  / Teamwork</c:v>
                      </c:pt>
                      <c:pt idx="2">
                        <c:v>Type of Work</c:v>
                      </c:pt>
                      <c:pt idx="3">
                        <c:v>Reputation</c:v>
                      </c:pt>
                      <c:pt idx="4">
                        <c:v>Working Pattern / Hybrid working</c:v>
                      </c:pt>
                      <c:pt idx="5">
                        <c:v>Wellbeing</c:v>
                      </c:pt>
                      <c:pt idx="6">
                        <c:v>Organisational Culture</c:v>
                      </c:pt>
                      <c:pt idx="7">
                        <c:v>Reward / Recognition</c:v>
                      </c:pt>
                      <c:pt idx="8">
                        <c:v>Career and Development</c:v>
                      </c:pt>
                      <c:pt idx="9">
                        <c:v>Leadership / Management</c:v>
                      </c:pt>
                      <c:pt idx="10">
                        <c:v>Other</c:v>
                      </c:pt>
                      <c:pt idx="11">
                        <c:v>Decision Making / Empowerment</c:v>
                      </c:pt>
                      <c:pt idx="12">
                        <c:v>Diversity / Inclusion / Fairness</c:v>
                      </c:pt>
                      <c:pt idx="13">
                        <c:v>Communication</c:v>
                      </c:pt>
                      <c:pt idx="14">
                        <c:v>Facilities / Environment</c:v>
                      </c:pt>
                      <c:pt idx="15">
                        <c:v>Organisational Change</c:v>
                      </c:pt>
                      <c:pt idx="16">
                        <c:v>Processes / Systems</c:v>
                      </c:pt>
                      <c:pt idx="17">
                        <c:v>Equipment / Resources</c:v>
                      </c:pt>
                      <c:pt idx="18">
                        <c:v>Workload</c:v>
                      </c:pt>
                      <c:pt idx="19">
                        <c:v>Technology / IT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Sheet1!$C$2:$C$21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059-3748-AD6C-B86C3A71B28F}"/>
                  </c:ext>
                </c:extLst>
              </c15:ser>
            </c15:filteredBarSeries>
          </c:ext>
        </c:extLst>
      </c:barChart>
      <c:catAx>
        <c:axId val="40171123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E7D83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401711888"/>
        <c:crosses val="autoZero"/>
        <c:auto val="0"/>
        <c:lblAlgn val="ctr"/>
        <c:lblOffset val="100"/>
        <c:noMultiLvlLbl val="0"/>
      </c:catAx>
      <c:valAx>
        <c:axId val="40171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401711232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1"/>
          </a:solidFill>
          <a:latin typeface="Avenir Book" panose="02000503020000020003" pitchFamily="2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What single thing should the College focus on to be a great place to work?</c:v>
                </c:pt>
              </c:strCache>
            </c:strRef>
          </c:tx>
          <c:spPr>
            <a:solidFill>
              <a:srgbClr val="FD6A0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Avenir Heavy" panose="0200050302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Career and Development</c:v>
                </c:pt>
                <c:pt idx="1">
                  <c:v>Other</c:v>
                </c:pt>
                <c:pt idx="2">
                  <c:v>Working Pattern / Hybrid working</c:v>
                </c:pt>
                <c:pt idx="3">
                  <c:v>Reward / Recognition</c:v>
                </c:pt>
                <c:pt idx="4">
                  <c:v>Leadership / Management</c:v>
                </c:pt>
                <c:pt idx="5">
                  <c:v>Organisational Culture</c:v>
                </c:pt>
                <c:pt idx="6">
                  <c:v>Collaboration  / Teamwork</c:v>
                </c:pt>
                <c:pt idx="7">
                  <c:v>Organisational Change</c:v>
                </c:pt>
                <c:pt idx="8">
                  <c:v>Processes / Systems</c:v>
                </c:pt>
                <c:pt idx="9">
                  <c:v>Workload</c:v>
                </c:pt>
                <c:pt idx="10">
                  <c:v>Colleagues</c:v>
                </c:pt>
                <c:pt idx="11">
                  <c:v>Communication</c:v>
                </c:pt>
                <c:pt idx="12">
                  <c:v>Technology / IT</c:v>
                </c:pt>
                <c:pt idx="13">
                  <c:v>Wellbeing</c:v>
                </c:pt>
                <c:pt idx="14">
                  <c:v>Decision Making / Empowerment</c:v>
                </c:pt>
                <c:pt idx="15">
                  <c:v>Equipment / Resources</c:v>
                </c:pt>
                <c:pt idx="16">
                  <c:v>Diversity / Inclusion / Fairness</c:v>
                </c:pt>
                <c:pt idx="17">
                  <c:v>Type of Work</c:v>
                </c:pt>
                <c:pt idx="18">
                  <c:v>Facilities / Environment</c:v>
                </c:pt>
                <c:pt idx="19">
                  <c:v>Reputation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28</c:v>
                </c:pt>
                <c:pt idx="1">
                  <c:v>27</c:v>
                </c:pt>
                <c:pt idx="2">
                  <c:v>26</c:v>
                </c:pt>
                <c:pt idx="3">
                  <c:v>25</c:v>
                </c:pt>
                <c:pt idx="4">
                  <c:v>21</c:v>
                </c:pt>
                <c:pt idx="5">
                  <c:v>21</c:v>
                </c:pt>
                <c:pt idx="6">
                  <c:v>12</c:v>
                </c:pt>
                <c:pt idx="7">
                  <c:v>12</c:v>
                </c:pt>
                <c:pt idx="8">
                  <c:v>11</c:v>
                </c:pt>
                <c:pt idx="9">
                  <c:v>11</c:v>
                </c:pt>
                <c:pt idx="10">
                  <c:v>10</c:v>
                </c:pt>
                <c:pt idx="11">
                  <c:v>10</c:v>
                </c:pt>
                <c:pt idx="12">
                  <c:v>7</c:v>
                </c:pt>
                <c:pt idx="13">
                  <c:v>7</c:v>
                </c:pt>
                <c:pt idx="14">
                  <c:v>6</c:v>
                </c:pt>
                <c:pt idx="15">
                  <c:v>6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59-3748-AD6C-B86C3A71B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01711232"/>
        <c:axId val="40171188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Sheet1!$A$2:$A$21</c15:sqref>
                        </c15:formulaRef>
                      </c:ext>
                    </c:extLst>
                    <c:strCache>
                      <c:ptCount val="20"/>
                      <c:pt idx="0">
                        <c:v>Career and Development</c:v>
                      </c:pt>
                      <c:pt idx="1">
                        <c:v>Other</c:v>
                      </c:pt>
                      <c:pt idx="2">
                        <c:v>Working Pattern / Hybrid working</c:v>
                      </c:pt>
                      <c:pt idx="3">
                        <c:v>Reward / Recognition</c:v>
                      </c:pt>
                      <c:pt idx="4">
                        <c:v>Leadership / Management</c:v>
                      </c:pt>
                      <c:pt idx="5">
                        <c:v>Organisational Culture</c:v>
                      </c:pt>
                      <c:pt idx="6">
                        <c:v>Collaboration  / Teamwork</c:v>
                      </c:pt>
                      <c:pt idx="7">
                        <c:v>Organisational Change</c:v>
                      </c:pt>
                      <c:pt idx="8">
                        <c:v>Processes / Systems</c:v>
                      </c:pt>
                      <c:pt idx="9">
                        <c:v>Workload</c:v>
                      </c:pt>
                      <c:pt idx="10">
                        <c:v>Colleagues</c:v>
                      </c:pt>
                      <c:pt idx="11">
                        <c:v>Communication</c:v>
                      </c:pt>
                      <c:pt idx="12">
                        <c:v>Technology / IT</c:v>
                      </c:pt>
                      <c:pt idx="13">
                        <c:v>Wellbeing</c:v>
                      </c:pt>
                      <c:pt idx="14">
                        <c:v>Decision Making / Empowerment</c:v>
                      </c:pt>
                      <c:pt idx="15">
                        <c:v>Equipment / Resources</c:v>
                      </c:pt>
                      <c:pt idx="16">
                        <c:v>Diversity / Inclusion / Fairness</c:v>
                      </c:pt>
                      <c:pt idx="17">
                        <c:v>Type of Work</c:v>
                      </c:pt>
                      <c:pt idx="18">
                        <c:v>Facilities / Environment</c:v>
                      </c:pt>
                      <c:pt idx="19">
                        <c:v>Reputation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Sheet1!$C$2:$C$21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059-3748-AD6C-B86C3A71B28F}"/>
                  </c:ext>
                </c:extLst>
              </c15:ser>
            </c15:filteredBarSeries>
          </c:ext>
        </c:extLst>
      </c:barChart>
      <c:catAx>
        <c:axId val="40171123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E7D83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401711888"/>
        <c:crosses val="autoZero"/>
        <c:auto val="0"/>
        <c:lblAlgn val="ctr"/>
        <c:lblOffset val="100"/>
        <c:noMultiLvlLbl val="0"/>
      </c:catAx>
      <c:valAx>
        <c:axId val="40171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401711232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1"/>
          </a:solidFill>
          <a:latin typeface="Avenir Book" panose="02000503020000020003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2-17T10:54:19.998" idx="4">
    <p:pos x="10" y="10"/>
    <p:text>Phil, what might we want you, or Costa to say about the disability and ethnicity comments? Maybe something to discuss as I think it needs some comment.</p:text>
    <p:extLst>
      <p:ext uri="{C676402C-5697-4E1C-873F-D02D1690AC5C}">
        <p15:threadingInfo xmlns:p15="http://schemas.microsoft.com/office/powerpoint/2012/main" timeZoneBias="0"/>
      </p:ext>
    </p:extLst>
  </p:cm>
  <p:cm authorId="3" dt="2023-02-22T10:05:26.852" idx="3">
    <p:pos x="10" y="146"/>
    <p:text>take it on the chin - doing something about it with the Networks</p:text>
    <p:extLst>
      <p:ext uri="{C676402C-5697-4E1C-873F-D02D1690AC5C}">
        <p15:threadingInfo xmlns:p15="http://schemas.microsoft.com/office/powerpoint/2012/main" timeZoneBias="0">
          <p15:parentCm authorId="2" idx="4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91E0C3-635E-1C26-7AA6-9C306C1BD5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33114C-2C86-35A1-0213-2841EA13A8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EB3AC-C0C0-E34E-ADAF-6D5C8BDD9109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8E621-EAEA-F8A4-2CD0-3B56A4B6E0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FDF3B-3529-6815-C624-CCFB0D6EFA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8A040-5656-4B48-A5E6-0E73479D0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77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7BA72-3239-A34D-B110-B6DF69400CAE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E26FB-AD65-F94A-B69B-533407A20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E26FB-AD65-F94A-B69B-533407A2054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10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E26FB-AD65-F94A-B69B-533407A2054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9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6D4EEFC-356C-6C48-7DBC-E70751863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5600" y="6377396"/>
            <a:ext cx="356400" cy="23338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69FF1677-EC94-1D48-89B1-D4CCE5C3B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C96BE7-EDC1-7D3A-87AD-3C2D6BCAC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14600" y="6382179"/>
            <a:ext cx="2057400" cy="2285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Confidential   |   © People Insight</a:t>
            </a:r>
          </a:p>
        </p:txBody>
      </p:sp>
      <p:sp>
        <p:nvSpPr>
          <p:cNvPr id="7" name="Shape 23">
            <a:extLst>
              <a:ext uri="{FF2B5EF4-FFF2-40B4-BE49-F238E27FC236}">
                <a16:creationId xmlns:a16="http://schemas.microsoft.com/office/drawing/2014/main" id="{849ED956-2AA7-7049-5A02-F514F676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0" y="237601"/>
            <a:ext cx="11342401" cy="28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ts val="2800"/>
              </a:lnSpc>
              <a:defRPr sz="2400">
                <a:solidFill>
                  <a:srgbClr val="192D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Avenir Black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56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85882-2627-CEF2-EA21-980FC47EB7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7407" y="6072975"/>
            <a:ext cx="2160000" cy="41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743D7-0688-9CBC-76AB-BB70405279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8141" y="6312054"/>
            <a:ext cx="1024541" cy="3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0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B9EA2C-E57C-3F43-4D47-53445A3D0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503" y="6469896"/>
            <a:ext cx="356400" cy="23338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69FF1677-EC94-1D48-89B1-D4CCE5C3B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B599909-8977-27A9-7755-D0F270282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06503" y="6474679"/>
            <a:ext cx="2057400" cy="2285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Confidential   |   © People Insight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1E88D-AEB8-3F6C-C7FE-1C9A827CF2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9227" y="6294819"/>
            <a:ext cx="630000" cy="3735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41B489-1088-2AD5-2FE8-4BD782843689}"/>
              </a:ext>
            </a:extLst>
          </p:cNvPr>
          <p:cNvCxnSpPr>
            <a:cxnSpLocks/>
          </p:cNvCxnSpPr>
          <p:nvPr userDrawn="1"/>
        </p:nvCxnSpPr>
        <p:spPr>
          <a:xfrm>
            <a:off x="5966427" y="6200769"/>
            <a:ext cx="0" cy="5616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DD38DF-084E-5AB1-21BC-F53D5A8975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48695" y="6360187"/>
            <a:ext cx="1024541" cy="3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5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85882-2627-CEF2-EA21-980FC47EB7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7407" y="6072975"/>
            <a:ext cx="2160000" cy="41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B5084D-DC29-BBCC-7565-0BF0380758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8141" y="6312054"/>
            <a:ext cx="1024541" cy="3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3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B9EA2C-E57C-3F43-4D47-53445A3D0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503" y="6469896"/>
            <a:ext cx="356400" cy="23338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69FF1677-EC94-1D48-89B1-D4CCE5C3B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B599909-8977-27A9-7755-D0F270282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06503" y="6474679"/>
            <a:ext cx="2057400" cy="2285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Confidential   |   © People Insight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1E88D-AEB8-3F6C-C7FE-1C9A827CF2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9227" y="6294819"/>
            <a:ext cx="630000" cy="3735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41B489-1088-2AD5-2FE8-4BD782843689}"/>
              </a:ext>
            </a:extLst>
          </p:cNvPr>
          <p:cNvCxnSpPr>
            <a:cxnSpLocks/>
          </p:cNvCxnSpPr>
          <p:nvPr userDrawn="1"/>
        </p:nvCxnSpPr>
        <p:spPr>
          <a:xfrm>
            <a:off x="5966427" y="6200769"/>
            <a:ext cx="0" cy="5616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B18FEE4-7C08-47BF-A167-736F837075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48695" y="6346987"/>
            <a:ext cx="1024541" cy="3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81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6D4EEFC-356C-6C48-7DBC-E70751863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5600" y="6377396"/>
            <a:ext cx="356400" cy="23338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69FF1677-EC94-1D48-89B1-D4CCE5C3B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C96BE7-EDC1-7D3A-87AD-3C2D6BCAC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14600" y="6382179"/>
            <a:ext cx="2057400" cy="2285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Confidential   |   © People Insight</a:t>
            </a:r>
          </a:p>
        </p:txBody>
      </p:sp>
      <p:sp>
        <p:nvSpPr>
          <p:cNvPr id="7" name="Shape 23">
            <a:extLst>
              <a:ext uri="{FF2B5EF4-FFF2-40B4-BE49-F238E27FC236}">
                <a16:creationId xmlns:a16="http://schemas.microsoft.com/office/drawing/2014/main" id="{849ED956-2AA7-7049-5A02-F514F676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0" y="237601"/>
            <a:ext cx="11342401" cy="288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ts val="2800"/>
              </a:lnSpc>
              <a:defRPr sz="2400">
                <a:solidFill>
                  <a:srgbClr val="192D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Avenir Black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67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85882-2627-CEF2-EA21-980FC47EB7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7407" y="6072975"/>
            <a:ext cx="2160000" cy="41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8703B2-DAE8-6241-55A8-BBD9CB202F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8141" y="6312054"/>
            <a:ext cx="1024541" cy="3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2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B9EA2C-E57C-3F43-4D47-53445A3D0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503" y="6469896"/>
            <a:ext cx="356400" cy="23338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69FF1677-EC94-1D48-89B1-D4CCE5C3B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B599909-8977-27A9-7755-D0F270282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06503" y="6474679"/>
            <a:ext cx="2057400" cy="2285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Confidential   |   © People Insight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1E88D-AEB8-3F6C-C7FE-1C9A827CF2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9227" y="6294819"/>
            <a:ext cx="630000" cy="3735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41B489-1088-2AD5-2FE8-4BD782843689}"/>
              </a:ext>
            </a:extLst>
          </p:cNvPr>
          <p:cNvCxnSpPr>
            <a:cxnSpLocks/>
          </p:cNvCxnSpPr>
          <p:nvPr userDrawn="1"/>
        </p:nvCxnSpPr>
        <p:spPr>
          <a:xfrm>
            <a:off x="5966427" y="6200769"/>
            <a:ext cx="0" cy="5616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26C3235-847C-A231-07F2-3E4CFFB993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48695" y="6327339"/>
            <a:ext cx="1024541" cy="3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2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4A15724-EEC3-61A7-97AD-13EC31AC4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503" y="6469896"/>
            <a:ext cx="356400" cy="23338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69FF1677-EC94-1D48-89B1-D4CCE5C3B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8CF9A4-BCAA-62E3-9115-893E49E01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06503" y="6474679"/>
            <a:ext cx="2057400" cy="2285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Confidential   |   © People Insight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8C0DB5-12F2-506A-02FD-D97441B340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54352" y="40748"/>
            <a:ext cx="596900" cy="596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A5E459-514C-544F-BB40-0C9281091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502" y="6294819"/>
            <a:ext cx="630000" cy="37350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8CBAAC-0CF2-5330-BE65-05E071D3B7EE}"/>
              </a:ext>
            </a:extLst>
          </p:cNvPr>
          <p:cNvCxnSpPr>
            <a:cxnSpLocks/>
          </p:cNvCxnSpPr>
          <p:nvPr userDrawn="1"/>
        </p:nvCxnSpPr>
        <p:spPr>
          <a:xfrm>
            <a:off x="1018702" y="6200769"/>
            <a:ext cx="0" cy="5616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D4C16AE-4630-D3FC-ED91-72D5E7C97B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2303" y="6325229"/>
            <a:ext cx="1024541" cy="3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6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06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89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4A15724-EEC3-61A7-97AD-13EC31AC4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503" y="6469896"/>
            <a:ext cx="356400" cy="23338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69FF1677-EC94-1D48-89B1-D4CCE5C3B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8CF9A4-BCAA-62E3-9115-893E49E01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06503" y="6474679"/>
            <a:ext cx="2057400" cy="2285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rgbClr val="7E7D83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Confidential   |   © People Insight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8C0DB5-12F2-506A-02FD-D97441B340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54352" y="40748"/>
            <a:ext cx="596900" cy="596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A5E459-514C-544F-BB40-0C9281091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502" y="6294819"/>
            <a:ext cx="630000" cy="37350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8CBAAC-0CF2-5330-BE65-05E071D3B7EE}"/>
              </a:ext>
            </a:extLst>
          </p:cNvPr>
          <p:cNvCxnSpPr>
            <a:cxnSpLocks/>
          </p:cNvCxnSpPr>
          <p:nvPr userDrawn="1"/>
        </p:nvCxnSpPr>
        <p:spPr>
          <a:xfrm>
            <a:off x="1018702" y="6200769"/>
            <a:ext cx="0" cy="5616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5743F87-8DBF-579E-8CDF-62D7FB4E4D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5057" y="6327339"/>
            <a:ext cx="1024541" cy="3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7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53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26" Type="http://schemas.openxmlformats.org/officeDocument/2006/relationships/image" Target="../media/image31.jpeg"/><Relationship Id="rId39" Type="http://schemas.openxmlformats.org/officeDocument/2006/relationships/image" Target="../media/image44.png"/><Relationship Id="rId3" Type="http://schemas.openxmlformats.org/officeDocument/2006/relationships/image" Target="../media/image8.jpe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jpe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jpe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36" Type="http://schemas.openxmlformats.org/officeDocument/2006/relationships/image" Target="../media/image41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jpeg"/><Relationship Id="rId30" Type="http://schemas.openxmlformats.org/officeDocument/2006/relationships/image" Target="../media/image35.png"/><Relationship Id="rId35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3.emf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5" Type="http://schemas.openxmlformats.org/officeDocument/2006/relationships/image" Target="../media/image70.emf"/><Relationship Id="rId4" Type="http://schemas.openxmlformats.org/officeDocument/2006/relationships/image" Target="../media/image7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EE6149F1-2CAB-9D6F-BC6F-5EA326A65C98}"/>
              </a:ext>
            </a:extLst>
          </p:cNvPr>
          <p:cNvSpPr txBox="1">
            <a:spLocks/>
          </p:cNvSpPr>
          <p:nvPr/>
        </p:nvSpPr>
        <p:spPr>
          <a:xfrm>
            <a:off x="712800" y="3335243"/>
            <a:ext cx="4292009" cy="10335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accent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ts val="4000"/>
              </a:lnSpc>
            </a:pP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Executive insight presentation</a:t>
            </a:r>
          </a:p>
        </p:txBody>
      </p:sp>
      <p:sp>
        <p:nvSpPr>
          <p:cNvPr id="4" name="Action planning workshops">
            <a:extLst>
              <a:ext uri="{FF2B5EF4-FFF2-40B4-BE49-F238E27FC236}">
                <a16:creationId xmlns:a16="http://schemas.microsoft.com/office/drawing/2014/main" id="{D7E0A13F-FC5A-2591-9443-3AE27EE916B6}"/>
              </a:ext>
            </a:extLst>
          </p:cNvPr>
          <p:cNvSpPr txBox="1"/>
          <p:nvPr/>
        </p:nvSpPr>
        <p:spPr>
          <a:xfrm>
            <a:off x="712800" y="4767305"/>
            <a:ext cx="3178687" cy="4492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800"/>
              </a:lnSpc>
            </a:pPr>
            <a:r>
              <a:rPr lang="en-GB" sz="1200" dirty="0">
                <a:solidFill>
                  <a:schemeClr val="accent1"/>
                </a:solidFill>
                <a:latin typeface="Century Gothic" panose="020B0502020202020204" pitchFamily="34" charset="0"/>
              </a:rPr>
              <a:t>Prepared by </a:t>
            </a:r>
            <a:r>
              <a:rPr lang="en-GB" sz="1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People Insight</a:t>
            </a:r>
          </a:p>
          <a:p>
            <a:pPr>
              <a:lnSpc>
                <a:spcPts val="1800"/>
              </a:lnSpc>
            </a:pPr>
            <a:r>
              <a:rPr lang="en-GB" sz="1200" dirty="0">
                <a:solidFill>
                  <a:schemeClr val="accent1"/>
                </a:solidFill>
                <a:latin typeface="Century Gothic" panose="020B0502020202020204" pitchFamily="34" charset="0"/>
              </a:rPr>
              <a:t>March 2023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807D09C-D679-6713-B3B5-644EED9F7404}"/>
              </a:ext>
            </a:extLst>
          </p:cNvPr>
          <p:cNvSpPr txBox="1">
            <a:spLocks/>
          </p:cNvSpPr>
          <p:nvPr/>
        </p:nvSpPr>
        <p:spPr>
          <a:xfrm>
            <a:off x="712800" y="2600275"/>
            <a:ext cx="4292009" cy="303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accent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ts val="2800"/>
              </a:lnSpc>
            </a:pP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Employee Survey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F2C55D-CCD2-CB7C-659D-A6A5777F1A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5937" y="884660"/>
            <a:ext cx="7012153" cy="50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C26D0D-608F-8B15-A07D-7583A0352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39A67-D5EF-3176-EA87-8DF342C04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7B0DD-C0F3-8503-6DC7-567C03C7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Most positive comparisons</a:t>
            </a:r>
          </a:p>
        </p:txBody>
      </p:sp>
      <p:sp>
        <p:nvSpPr>
          <p:cNvPr id="5" name="Flowchart: Manual Input 14">
            <a:extLst>
              <a:ext uri="{FF2B5EF4-FFF2-40B4-BE49-F238E27FC236}">
                <a16:creationId xmlns:a16="http://schemas.microsoft.com/office/drawing/2014/main" id="{C679466E-CEA2-42CF-F605-39EF228CB511}"/>
              </a:ext>
            </a:extLst>
          </p:cNvPr>
          <p:cNvSpPr/>
          <p:nvPr/>
        </p:nvSpPr>
        <p:spPr>
          <a:xfrm rot="16200000" flipV="1">
            <a:off x="1498242" y="-664912"/>
            <a:ext cx="279817" cy="326218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59 h 9459"/>
              <a:gd name="connsiteX1" fmla="*/ 9970 w 10000"/>
              <a:gd name="connsiteY1" fmla="*/ 0 h 9459"/>
              <a:gd name="connsiteX2" fmla="*/ 10000 w 10000"/>
              <a:gd name="connsiteY2" fmla="*/ 9459 h 9459"/>
              <a:gd name="connsiteX3" fmla="*/ 0 w 10000"/>
              <a:gd name="connsiteY3" fmla="*/ 9459 h 9459"/>
              <a:gd name="connsiteX4" fmla="*/ 0 w 10000"/>
              <a:gd name="connsiteY4" fmla="*/ 1459 h 9459"/>
              <a:gd name="connsiteX0" fmla="*/ 0 w 10000"/>
              <a:gd name="connsiteY0" fmla="*/ 607 h 10000"/>
              <a:gd name="connsiteX1" fmla="*/ 997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60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607"/>
                </a:moveTo>
                <a:lnTo>
                  <a:pt x="9970" y="0"/>
                </a:lnTo>
                <a:cubicBezTo>
                  <a:pt x="9980" y="3333"/>
                  <a:pt x="9990" y="6667"/>
                  <a:pt x="10000" y="10000"/>
                </a:cubicBezTo>
                <a:lnTo>
                  <a:pt x="0" y="10000"/>
                </a:lnTo>
                <a:lnTo>
                  <a:pt x="0" y="60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5B521-0BB0-B04E-D7AA-102014C3BC74}"/>
              </a:ext>
            </a:extLst>
          </p:cNvPr>
          <p:cNvSpPr txBox="1"/>
          <p:nvPr/>
        </p:nvSpPr>
        <p:spPr>
          <a:xfrm>
            <a:off x="491272" y="815638"/>
            <a:ext cx="1601721" cy="280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26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+ difference </a:t>
            </a:r>
            <a:r>
              <a:rPr kumimoji="0" lang="en-GB" sz="122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scoring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C8044F44-34B9-D69F-29D0-218375231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603222"/>
              </p:ext>
            </p:extLst>
          </p:nvPr>
        </p:nvGraphicFramePr>
        <p:xfrm>
          <a:off x="491272" y="1544265"/>
          <a:ext cx="5171886" cy="337088"/>
        </p:xfrm>
        <a:graphic>
          <a:graphicData uri="http://schemas.openxmlformats.org/drawingml/2006/table">
            <a:tbl>
              <a:tblPr firstRow="1" bandRow="1"/>
              <a:tblGrid>
                <a:gridCol w="4022362">
                  <a:extLst>
                    <a:ext uri="{9D8B030D-6E8A-4147-A177-3AD203B41FA5}">
                      <a16:colId xmlns:a16="http://schemas.microsoft.com/office/drawing/2014/main" val="3637113004"/>
                    </a:ext>
                  </a:extLst>
                </a:gridCol>
                <a:gridCol w="1149524">
                  <a:extLst>
                    <a:ext uri="{9D8B030D-6E8A-4147-A177-3AD203B41FA5}">
                      <a16:colId xmlns:a16="http://schemas.microsoft.com/office/drawing/2014/main" val="3190633795"/>
                    </a:ext>
                  </a:extLst>
                </a:gridCol>
              </a:tblGrid>
              <a:tr h="337088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Grandview" panose="020B0502040204020203" pitchFamily="34" charset="0"/>
                        </a:rPr>
                        <a:t>QUESTION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rgbClr val="FD6A0E"/>
                          </a:solidFill>
                          <a:latin typeface="Grandview" panose="020B0502040204020203" pitchFamily="34" charset="0"/>
                        </a:rPr>
                        <a:t>Vs. FRS Bmk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48434"/>
                  </a:ext>
                </a:extLst>
              </a:tr>
            </a:tbl>
          </a:graphicData>
        </a:graphic>
      </p:graphicFrame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70077434-D267-F7EC-34AB-6D4C3A09C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52449"/>
              </p:ext>
            </p:extLst>
          </p:nvPr>
        </p:nvGraphicFramePr>
        <p:xfrm>
          <a:off x="6528843" y="1544265"/>
          <a:ext cx="5036757" cy="337088"/>
        </p:xfrm>
        <a:graphic>
          <a:graphicData uri="http://schemas.openxmlformats.org/drawingml/2006/table">
            <a:tbl>
              <a:tblPr firstRow="1" bandRow="1"/>
              <a:tblGrid>
                <a:gridCol w="3929163">
                  <a:extLst>
                    <a:ext uri="{9D8B030D-6E8A-4147-A177-3AD203B41FA5}">
                      <a16:colId xmlns:a16="http://schemas.microsoft.com/office/drawing/2014/main" val="3637113004"/>
                    </a:ext>
                  </a:extLst>
                </a:gridCol>
                <a:gridCol w="1107594">
                  <a:extLst>
                    <a:ext uri="{9D8B030D-6E8A-4147-A177-3AD203B41FA5}">
                      <a16:colId xmlns:a16="http://schemas.microsoft.com/office/drawing/2014/main" val="3190633795"/>
                    </a:ext>
                  </a:extLst>
                </a:gridCol>
              </a:tblGrid>
              <a:tr h="337088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Grandview" panose="020B0502040204020203" pitchFamily="34" charset="0"/>
                        </a:rPr>
                        <a:t>QUESTION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rgbClr val="FD6A0E"/>
                          </a:solidFill>
                          <a:latin typeface="Grandview" panose="020B0502040204020203" pitchFamily="34" charset="0"/>
                        </a:rPr>
                        <a:t>Vs. 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48434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768E9CB-C90F-726E-6431-5292A7F80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72" y="1881353"/>
            <a:ext cx="5238095" cy="2985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76AB88-79AA-EEE0-B44C-F73712129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843" y="1884735"/>
            <a:ext cx="4943157" cy="29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4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C26D0D-608F-8B15-A07D-7583A0352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39A67-D5EF-3176-EA87-8DF342C04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7B0DD-C0F3-8503-6DC7-567C03C7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Least positive comparisons</a:t>
            </a:r>
          </a:p>
        </p:txBody>
      </p:sp>
      <p:sp>
        <p:nvSpPr>
          <p:cNvPr id="5" name="Flowchart: Manual Input 14">
            <a:extLst>
              <a:ext uri="{FF2B5EF4-FFF2-40B4-BE49-F238E27FC236}">
                <a16:creationId xmlns:a16="http://schemas.microsoft.com/office/drawing/2014/main" id="{431AB5BA-345C-32F4-6FA1-96A0494C7BE0}"/>
              </a:ext>
            </a:extLst>
          </p:cNvPr>
          <p:cNvSpPr/>
          <p:nvPr/>
        </p:nvSpPr>
        <p:spPr>
          <a:xfrm rot="16200000" flipV="1">
            <a:off x="1491185" y="-519158"/>
            <a:ext cx="279817" cy="326218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59 h 9459"/>
              <a:gd name="connsiteX1" fmla="*/ 9970 w 10000"/>
              <a:gd name="connsiteY1" fmla="*/ 0 h 9459"/>
              <a:gd name="connsiteX2" fmla="*/ 10000 w 10000"/>
              <a:gd name="connsiteY2" fmla="*/ 9459 h 9459"/>
              <a:gd name="connsiteX3" fmla="*/ 0 w 10000"/>
              <a:gd name="connsiteY3" fmla="*/ 9459 h 9459"/>
              <a:gd name="connsiteX4" fmla="*/ 0 w 10000"/>
              <a:gd name="connsiteY4" fmla="*/ 1459 h 9459"/>
              <a:gd name="connsiteX0" fmla="*/ 0 w 10000"/>
              <a:gd name="connsiteY0" fmla="*/ 607 h 10000"/>
              <a:gd name="connsiteX1" fmla="*/ 997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60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607"/>
                </a:moveTo>
                <a:lnTo>
                  <a:pt x="9970" y="0"/>
                </a:lnTo>
                <a:cubicBezTo>
                  <a:pt x="9980" y="3333"/>
                  <a:pt x="9990" y="6667"/>
                  <a:pt x="10000" y="10000"/>
                </a:cubicBezTo>
                <a:lnTo>
                  <a:pt x="0" y="10000"/>
                </a:lnTo>
                <a:lnTo>
                  <a:pt x="0" y="60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802AD-3927-0A79-96D7-3B74794B764B}"/>
              </a:ext>
            </a:extLst>
          </p:cNvPr>
          <p:cNvSpPr txBox="1"/>
          <p:nvPr/>
        </p:nvSpPr>
        <p:spPr>
          <a:xfrm>
            <a:off x="484216" y="961080"/>
            <a:ext cx="1653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- </a:t>
            </a:r>
            <a:r>
              <a:rPr kumimoji="0" lang="en-GB" sz="122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difference</a:t>
            </a:r>
            <a:r>
              <a:rPr kumimoji="0" lang="en-GB" sz="122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 scoring 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8C7B1E2B-B05F-FE98-46A8-31503399F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438664"/>
              </p:ext>
            </p:extLst>
          </p:nvPr>
        </p:nvGraphicFramePr>
        <p:xfrm>
          <a:off x="491272" y="1544265"/>
          <a:ext cx="5267502" cy="337088"/>
        </p:xfrm>
        <a:graphic>
          <a:graphicData uri="http://schemas.openxmlformats.org/drawingml/2006/table">
            <a:tbl>
              <a:tblPr firstRow="1" bandRow="1"/>
              <a:tblGrid>
                <a:gridCol w="4323919">
                  <a:extLst>
                    <a:ext uri="{9D8B030D-6E8A-4147-A177-3AD203B41FA5}">
                      <a16:colId xmlns:a16="http://schemas.microsoft.com/office/drawing/2014/main" val="3637113004"/>
                    </a:ext>
                  </a:extLst>
                </a:gridCol>
                <a:gridCol w="943583">
                  <a:extLst>
                    <a:ext uri="{9D8B030D-6E8A-4147-A177-3AD203B41FA5}">
                      <a16:colId xmlns:a16="http://schemas.microsoft.com/office/drawing/2014/main" val="3190633795"/>
                    </a:ext>
                  </a:extLst>
                </a:gridCol>
              </a:tblGrid>
              <a:tr h="337088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Grandview" panose="020B0502040204020203" pitchFamily="34" charset="0"/>
                        </a:rPr>
                        <a:t>QUESTION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rgbClr val="FD6A0E"/>
                          </a:solidFill>
                          <a:latin typeface="Grandview" panose="020B0502040204020203" pitchFamily="34" charset="0"/>
                        </a:rPr>
                        <a:t>Vs. FRS Bmk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48434"/>
                  </a:ext>
                </a:extLst>
              </a:tr>
            </a:tbl>
          </a:graphicData>
        </a:graphic>
      </p:graphicFrame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D0166C72-43F4-13CE-AAE6-A7CC5EF5B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734957"/>
              </p:ext>
            </p:extLst>
          </p:nvPr>
        </p:nvGraphicFramePr>
        <p:xfrm>
          <a:off x="6528843" y="1544265"/>
          <a:ext cx="5036757" cy="337088"/>
        </p:xfrm>
        <a:graphic>
          <a:graphicData uri="http://schemas.openxmlformats.org/drawingml/2006/table">
            <a:tbl>
              <a:tblPr firstRow="1" bandRow="1"/>
              <a:tblGrid>
                <a:gridCol w="3929163">
                  <a:extLst>
                    <a:ext uri="{9D8B030D-6E8A-4147-A177-3AD203B41FA5}">
                      <a16:colId xmlns:a16="http://schemas.microsoft.com/office/drawing/2014/main" val="3637113004"/>
                    </a:ext>
                  </a:extLst>
                </a:gridCol>
                <a:gridCol w="1107594">
                  <a:extLst>
                    <a:ext uri="{9D8B030D-6E8A-4147-A177-3AD203B41FA5}">
                      <a16:colId xmlns:a16="http://schemas.microsoft.com/office/drawing/2014/main" val="3190633795"/>
                    </a:ext>
                  </a:extLst>
                </a:gridCol>
              </a:tblGrid>
              <a:tr h="337088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Grandview" panose="020B0502040204020203" pitchFamily="34" charset="0"/>
                        </a:rPr>
                        <a:t>QUESTION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rgbClr val="FD6A0E"/>
                          </a:solidFill>
                          <a:latin typeface="Grandview" panose="020B0502040204020203" pitchFamily="34" charset="0"/>
                        </a:rPr>
                        <a:t>Vs. 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48434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80F6FA4F-705B-E050-82C2-F96FE7EF9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00" y="1881353"/>
            <a:ext cx="5511133" cy="27037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11CAC0-77EC-F34C-90CF-E1220C3B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843" y="1881353"/>
            <a:ext cx="5036756" cy="270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0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3C8BA20-F01F-5896-066D-34DFB3CAF9AC}"/>
              </a:ext>
            </a:extLst>
          </p:cNvPr>
          <p:cNvSpPr/>
          <p:nvPr/>
        </p:nvSpPr>
        <p:spPr>
          <a:xfrm>
            <a:off x="4500800" y="926285"/>
            <a:ext cx="7316799" cy="5082738"/>
          </a:xfrm>
          <a:prstGeom prst="roundRect">
            <a:avLst>
              <a:gd name="adj" fmla="val 20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5200" tIns="475200" rIns="475200" bIns="475200" rtlCol="0" anchor="t" anchorCtr="0"/>
          <a:lstStyle/>
          <a:p>
            <a:pPr>
              <a:lnSpc>
                <a:spcPts val="2400"/>
              </a:lnSpc>
              <a:spcBef>
                <a:spcPts val="800"/>
              </a:spcBef>
            </a:pPr>
            <a:endParaRPr lang="en-GB" sz="160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E0A324-6D00-D7A8-118C-1B47E74A1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467E0-DCDA-12C8-51F5-F32DA2C78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2773CA-64DF-AC71-367B-17D41F4B1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Qualitative feedback themes – best thing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2C8F57-EC2B-B2A0-7441-BF0FDC0F4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202517"/>
              </p:ext>
            </p:extLst>
          </p:nvPr>
        </p:nvGraphicFramePr>
        <p:xfrm>
          <a:off x="4628563" y="982848"/>
          <a:ext cx="7125946" cy="5005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E73CC45E-4EBD-10CE-7733-9300D046D3FC}"/>
              </a:ext>
            </a:extLst>
          </p:cNvPr>
          <p:cNvGrpSpPr/>
          <p:nvPr/>
        </p:nvGrpSpPr>
        <p:grpSpPr>
          <a:xfrm>
            <a:off x="374399" y="813712"/>
            <a:ext cx="3564800" cy="889867"/>
            <a:chOff x="712797" y="1343701"/>
            <a:chExt cx="3564800" cy="8898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AB0731-AC6F-14B5-949D-8E9CB34C3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97" y="1343701"/>
              <a:ext cx="584200" cy="431800"/>
            </a:xfrm>
            <a:prstGeom prst="rect">
              <a:avLst/>
            </a:prstGeom>
          </p:spPr>
        </p:pic>
        <p:sp>
          <p:nvSpPr>
            <p:cNvPr id="13" name="Action planning workshops">
              <a:extLst>
                <a:ext uri="{FF2B5EF4-FFF2-40B4-BE49-F238E27FC236}">
                  <a16:creationId xmlns:a16="http://schemas.microsoft.com/office/drawing/2014/main" id="{CE04A158-CA0F-825B-A3E7-D9BC6FF3C8C5}"/>
                </a:ext>
              </a:extLst>
            </p:cNvPr>
            <p:cNvSpPr txBox="1"/>
            <p:nvPr/>
          </p:nvSpPr>
          <p:spPr>
            <a:xfrm>
              <a:off x="950397" y="1559601"/>
              <a:ext cx="3327200" cy="67396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the people, the flexi, serving the community, introduction of hybrid working for support staff in 2023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BAB1FB-5C0B-B13D-0CDA-CFC581FF5FA0}"/>
              </a:ext>
            </a:extLst>
          </p:cNvPr>
          <p:cNvGrpSpPr/>
          <p:nvPr/>
        </p:nvGrpSpPr>
        <p:grpSpPr>
          <a:xfrm>
            <a:off x="374397" y="1800789"/>
            <a:ext cx="3564798" cy="1813197"/>
            <a:chOff x="712797" y="1343701"/>
            <a:chExt cx="3564798" cy="181319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BBDCEBE-C056-F73D-AC64-1BEB4D0B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97" y="1343701"/>
              <a:ext cx="584200" cy="431800"/>
            </a:xfrm>
            <a:prstGeom prst="rect">
              <a:avLst/>
            </a:prstGeom>
          </p:spPr>
        </p:pic>
        <p:sp>
          <p:nvSpPr>
            <p:cNvPr id="38" name="Action planning workshops">
              <a:extLst>
                <a:ext uri="{FF2B5EF4-FFF2-40B4-BE49-F238E27FC236}">
                  <a16:creationId xmlns:a16="http://schemas.microsoft.com/office/drawing/2014/main" id="{E10A16D6-1237-D37B-EECC-A2647E1AB554}"/>
                </a:ext>
              </a:extLst>
            </p:cNvPr>
            <p:cNvSpPr txBox="1"/>
            <p:nvPr/>
          </p:nvSpPr>
          <p:spPr>
            <a:xfrm>
              <a:off x="950396" y="1559601"/>
              <a:ext cx="3327199" cy="159729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I feel supported by Senior and Principal management who I feel appreciate the work that I do for the Authority. Most people are positive about working for MFRA which makes a good, enjoyable working environment.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746A3F-0DD3-BA71-CA3C-A669B9743138}"/>
              </a:ext>
            </a:extLst>
          </p:cNvPr>
          <p:cNvGrpSpPr/>
          <p:nvPr/>
        </p:nvGrpSpPr>
        <p:grpSpPr>
          <a:xfrm>
            <a:off x="374397" y="3805401"/>
            <a:ext cx="3564798" cy="903524"/>
            <a:chOff x="712797" y="1343701"/>
            <a:chExt cx="3564798" cy="90352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5EB2EC-58A5-2AF4-E711-B50EB52A6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97" y="1343701"/>
              <a:ext cx="584200" cy="431800"/>
            </a:xfrm>
            <a:prstGeom prst="rect">
              <a:avLst/>
            </a:prstGeom>
          </p:spPr>
        </p:pic>
        <p:sp>
          <p:nvSpPr>
            <p:cNvPr id="41" name="Action planning workshops">
              <a:extLst>
                <a:ext uri="{FF2B5EF4-FFF2-40B4-BE49-F238E27FC236}">
                  <a16:creationId xmlns:a16="http://schemas.microsoft.com/office/drawing/2014/main" id="{076ED13E-B898-83E0-DEC6-F3A3D13F4A73}"/>
                </a:ext>
              </a:extLst>
            </p:cNvPr>
            <p:cNvSpPr txBox="1"/>
            <p:nvPr/>
          </p:nvSpPr>
          <p:spPr>
            <a:xfrm>
              <a:off x="950396" y="1559601"/>
              <a:ext cx="3327199" cy="68762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The variety within the role. Every day is different and provides me with challenges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556760C-EA74-6BA3-D0B1-0B7CA1FC5B77}"/>
              </a:ext>
            </a:extLst>
          </p:cNvPr>
          <p:cNvGrpSpPr/>
          <p:nvPr/>
        </p:nvGrpSpPr>
        <p:grpSpPr>
          <a:xfrm>
            <a:off x="374399" y="5084754"/>
            <a:ext cx="3564796" cy="903524"/>
            <a:chOff x="712797" y="1343701"/>
            <a:chExt cx="3625439" cy="90352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28DEFD3-8FEF-28FC-1AE0-656EDFA77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97" y="1343701"/>
              <a:ext cx="584200" cy="431800"/>
            </a:xfrm>
            <a:prstGeom prst="rect">
              <a:avLst/>
            </a:prstGeom>
          </p:spPr>
        </p:pic>
        <p:sp>
          <p:nvSpPr>
            <p:cNvPr id="44" name="Action planning workshops">
              <a:extLst>
                <a:ext uri="{FF2B5EF4-FFF2-40B4-BE49-F238E27FC236}">
                  <a16:creationId xmlns:a16="http://schemas.microsoft.com/office/drawing/2014/main" id="{207A1A58-C72F-FD30-3ABF-A45E541169C9}"/>
                </a:ext>
              </a:extLst>
            </p:cNvPr>
            <p:cNvSpPr txBox="1"/>
            <p:nvPr/>
          </p:nvSpPr>
          <p:spPr>
            <a:xfrm>
              <a:off x="950396" y="1559601"/>
              <a:ext cx="3387840" cy="68762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My team and my line manager support me in my role and I get good satisfaction from completing my duties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791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3C8BA20-F01F-5896-066D-34DFB3CAF9AC}"/>
              </a:ext>
            </a:extLst>
          </p:cNvPr>
          <p:cNvSpPr/>
          <p:nvPr/>
        </p:nvSpPr>
        <p:spPr>
          <a:xfrm>
            <a:off x="4500800" y="926285"/>
            <a:ext cx="7316799" cy="5082738"/>
          </a:xfrm>
          <a:prstGeom prst="roundRect">
            <a:avLst>
              <a:gd name="adj" fmla="val 20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5200" tIns="475200" rIns="475200" bIns="475200" rtlCol="0" anchor="t" anchorCtr="0"/>
          <a:lstStyle/>
          <a:p>
            <a:pPr>
              <a:lnSpc>
                <a:spcPts val="2400"/>
              </a:lnSpc>
              <a:spcBef>
                <a:spcPts val="800"/>
              </a:spcBef>
            </a:pPr>
            <a:endParaRPr lang="en-GB" sz="160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E0A324-6D00-D7A8-118C-1B47E74A1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467E0-DCDA-12C8-51F5-F32DA2C78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2773CA-64DF-AC71-367B-17D41F4B1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Qualitative feedback themes – one thing to change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2C8F57-EC2B-B2A0-7441-BF0FDC0F4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2663042"/>
              </p:ext>
            </p:extLst>
          </p:nvPr>
        </p:nvGraphicFramePr>
        <p:xfrm>
          <a:off x="4628563" y="982848"/>
          <a:ext cx="7125946" cy="5005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E73CC45E-4EBD-10CE-7733-9300D046D3FC}"/>
              </a:ext>
            </a:extLst>
          </p:cNvPr>
          <p:cNvGrpSpPr/>
          <p:nvPr/>
        </p:nvGrpSpPr>
        <p:grpSpPr>
          <a:xfrm>
            <a:off x="374399" y="943305"/>
            <a:ext cx="3564800" cy="1115121"/>
            <a:chOff x="712797" y="1343701"/>
            <a:chExt cx="3564800" cy="11151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AB0731-AC6F-14B5-949D-8E9CB34C3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97" y="1343701"/>
              <a:ext cx="584200" cy="431800"/>
            </a:xfrm>
            <a:prstGeom prst="rect">
              <a:avLst/>
            </a:prstGeom>
          </p:spPr>
        </p:pic>
        <p:sp>
          <p:nvSpPr>
            <p:cNvPr id="13" name="Action planning workshops">
              <a:extLst>
                <a:ext uri="{FF2B5EF4-FFF2-40B4-BE49-F238E27FC236}">
                  <a16:creationId xmlns:a16="http://schemas.microsoft.com/office/drawing/2014/main" id="{CE04A158-CA0F-825B-A3E7-D9BC6FF3C8C5}"/>
                </a:ext>
              </a:extLst>
            </p:cNvPr>
            <p:cNvSpPr txBox="1"/>
            <p:nvPr/>
          </p:nvSpPr>
          <p:spPr>
            <a:xfrm>
              <a:off x="950397" y="1559601"/>
              <a:ext cx="3327200" cy="89922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sz="1200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More opportunity for green book development as progression is often limited due to line management roles largely being grey book in some department.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BAB1FB-5C0B-B13D-0CDA-CFC581FF5FA0}"/>
              </a:ext>
            </a:extLst>
          </p:cNvPr>
          <p:cNvGrpSpPr/>
          <p:nvPr/>
        </p:nvGrpSpPr>
        <p:grpSpPr>
          <a:xfrm>
            <a:off x="374399" y="2444804"/>
            <a:ext cx="3564798" cy="1120699"/>
            <a:chOff x="712797" y="1343701"/>
            <a:chExt cx="3564798" cy="11206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BBDCEBE-C056-F73D-AC64-1BEB4D0B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97" y="1343701"/>
              <a:ext cx="584200" cy="431800"/>
            </a:xfrm>
            <a:prstGeom prst="rect">
              <a:avLst/>
            </a:prstGeom>
          </p:spPr>
        </p:pic>
        <p:sp>
          <p:nvSpPr>
            <p:cNvPr id="38" name="Action planning workshops">
              <a:extLst>
                <a:ext uri="{FF2B5EF4-FFF2-40B4-BE49-F238E27FC236}">
                  <a16:creationId xmlns:a16="http://schemas.microsoft.com/office/drawing/2014/main" id="{E10A16D6-1237-D37B-EECC-A2647E1AB554}"/>
                </a:ext>
              </a:extLst>
            </p:cNvPr>
            <p:cNvSpPr txBox="1"/>
            <p:nvPr/>
          </p:nvSpPr>
          <p:spPr>
            <a:xfrm>
              <a:off x="950396" y="1559601"/>
              <a:ext cx="3327199" cy="90479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sz="1200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Introduce hybrid working for green book or grey book day staff where applicable to match other areas of the public sector post pandemic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746A3F-0DD3-BA71-CA3C-A669B9743138}"/>
              </a:ext>
            </a:extLst>
          </p:cNvPr>
          <p:cNvGrpSpPr/>
          <p:nvPr/>
        </p:nvGrpSpPr>
        <p:grpSpPr>
          <a:xfrm>
            <a:off x="374399" y="3760449"/>
            <a:ext cx="3564798" cy="1345953"/>
            <a:chOff x="712797" y="1343701"/>
            <a:chExt cx="3564798" cy="134595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5EB2EC-58A5-2AF4-E711-B50EB52A6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97" y="1343701"/>
              <a:ext cx="584200" cy="431800"/>
            </a:xfrm>
            <a:prstGeom prst="rect">
              <a:avLst/>
            </a:prstGeom>
          </p:spPr>
        </p:pic>
        <p:sp>
          <p:nvSpPr>
            <p:cNvPr id="41" name="Action planning workshops">
              <a:extLst>
                <a:ext uri="{FF2B5EF4-FFF2-40B4-BE49-F238E27FC236}">
                  <a16:creationId xmlns:a16="http://schemas.microsoft.com/office/drawing/2014/main" id="{076ED13E-B898-83E0-DEC6-F3A3D13F4A73}"/>
                </a:ext>
              </a:extLst>
            </p:cNvPr>
            <p:cNvSpPr txBox="1"/>
            <p:nvPr/>
          </p:nvSpPr>
          <p:spPr>
            <a:xfrm>
              <a:off x="950396" y="1559601"/>
              <a:ext cx="3327199" cy="113005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sz="1200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Non-salary incentives that mitigate comparatively low pay such as free tunnel fees, free business insurance if expected to drive personal car for work, dental/ healthcare schemes. Childcare schemes.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556760C-EA74-6BA3-D0B1-0B7CA1FC5B77}"/>
              </a:ext>
            </a:extLst>
          </p:cNvPr>
          <p:cNvGrpSpPr/>
          <p:nvPr/>
        </p:nvGrpSpPr>
        <p:grpSpPr>
          <a:xfrm>
            <a:off x="374399" y="5322302"/>
            <a:ext cx="3564796" cy="884288"/>
            <a:chOff x="712797" y="1343701"/>
            <a:chExt cx="3625439" cy="88428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28DEFD3-8FEF-28FC-1AE0-656EDFA77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97" y="1343701"/>
              <a:ext cx="584200" cy="431800"/>
            </a:xfrm>
            <a:prstGeom prst="rect">
              <a:avLst/>
            </a:prstGeom>
          </p:spPr>
        </p:pic>
        <p:sp>
          <p:nvSpPr>
            <p:cNvPr id="44" name="Action planning workshops">
              <a:extLst>
                <a:ext uri="{FF2B5EF4-FFF2-40B4-BE49-F238E27FC236}">
                  <a16:creationId xmlns:a16="http://schemas.microsoft.com/office/drawing/2014/main" id="{207A1A58-C72F-FD30-3ABF-A45E541169C9}"/>
                </a:ext>
              </a:extLst>
            </p:cNvPr>
            <p:cNvSpPr txBox="1"/>
            <p:nvPr/>
          </p:nvSpPr>
          <p:spPr>
            <a:xfrm>
              <a:off x="950396" y="1559601"/>
              <a:ext cx="3387840" cy="66838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sz="1200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More active involvement, communication and listening from middle management, to match that from our senior leadership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903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8ACB3-8931-2D68-9451-B77F91DB3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5600" y="6377396"/>
            <a:ext cx="356400" cy="233382"/>
          </a:xfrm>
          <a:prstGeom prst="rect">
            <a:avLst/>
          </a:prstGeom>
        </p:spPr>
        <p:txBody>
          <a:bodyPr/>
          <a:lstStyle/>
          <a:p>
            <a:fld id="{69FF1677-EC94-1D48-89B1-D4CCE5C3B7DD}" type="slidenum">
              <a:rPr lang="en-US" smtClean="0">
                <a:latin typeface="Century Gothic" panose="020B0502020202020204" pitchFamily="34" charset="0"/>
              </a:rPr>
              <a:pPr/>
              <a:t>14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6C912-8653-B335-335D-08C2869F8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14600" y="6382179"/>
            <a:ext cx="2057400" cy="228599"/>
          </a:xfrm>
          <a:prstGeom prst="rect">
            <a:avLst/>
          </a:prstGeom>
        </p:spPr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4F9EDA6-243D-2A77-EBAE-0FAFBA51377C}"/>
              </a:ext>
            </a:extLst>
          </p:cNvPr>
          <p:cNvSpPr txBox="1">
            <a:spLocks/>
          </p:cNvSpPr>
          <p:nvPr/>
        </p:nvSpPr>
        <p:spPr>
          <a:xfrm>
            <a:off x="712800" y="3297517"/>
            <a:ext cx="4292009" cy="10259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accent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ts val="4000"/>
              </a:lnSpc>
            </a:pP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Demographic Hotspots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70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B38469-E0FE-FFC4-9D77-836453481323}"/>
              </a:ext>
            </a:extLst>
          </p:cNvPr>
          <p:cNvSpPr/>
          <p:nvPr/>
        </p:nvSpPr>
        <p:spPr>
          <a:xfrm>
            <a:off x="374397" y="917535"/>
            <a:ext cx="11443201" cy="4974110"/>
          </a:xfrm>
          <a:prstGeom prst="roundRect">
            <a:avLst>
              <a:gd name="adj" fmla="val 32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0800" tIns="280800" rIns="280800" bIns="2808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2BF76C-2923-F665-A71D-5C648673F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1677-EC94-1D48-89B1-D4CCE5C3B7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C89C48-A403-BD65-032D-F414049F2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1A6A0A-8F12-70F9-A5EB-80EF05E5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Other demographic hotspots</a:t>
            </a:r>
          </a:p>
        </p:txBody>
      </p:sp>
      <p:sp>
        <p:nvSpPr>
          <p:cNvPr id="15" name="Action planning workshops">
            <a:extLst>
              <a:ext uri="{FF2B5EF4-FFF2-40B4-BE49-F238E27FC236}">
                <a16:creationId xmlns:a16="http://schemas.microsoft.com/office/drawing/2014/main" id="{97A8C969-339C-9503-1AF0-DE1B5662315D}"/>
              </a:ext>
            </a:extLst>
          </p:cNvPr>
          <p:cNvSpPr txBox="1"/>
          <p:nvPr/>
        </p:nvSpPr>
        <p:spPr>
          <a:xfrm>
            <a:off x="607999" y="1698595"/>
            <a:ext cx="9326865" cy="28931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12E43"/>
              </a:solidFill>
              <a:effectLst/>
              <a:uLnTx/>
              <a:uFillTx/>
              <a:latin typeface="Century Gothic" panose="020B0502020202020204" pitchFamily="34" charset="0"/>
              <a:cs typeface="Avenir Heavy"/>
              <a:sym typeface="Avenir Heavy"/>
            </a:endParaRP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cs typeface="Avenir Heavy"/>
                <a:sym typeface="Avenir Heavy"/>
              </a:rPr>
              <a:t>Gender scores primarily aligned across most questions</a:t>
            </a:r>
            <a:r>
              <a:rPr lang="en-GB" sz="1600" dirty="0">
                <a:solidFill>
                  <a:srgbClr val="7E7D83"/>
                </a:solidFill>
                <a:latin typeface="Century Gothic" panose="020B0502020202020204" pitchFamily="34" charset="0"/>
              </a:rPr>
              <a:t> with near to none notable differences.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cs typeface="Avenir Heavy"/>
                <a:sym typeface="Avenir Heavy"/>
              </a:rPr>
              <a:t>Those with a disability responding notably less favourably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cs typeface="Avenir Heavy"/>
                <a:sym typeface="Avenir Heavy"/>
              </a:rPr>
              <a:t> across all themes.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cs typeface="Avenir Heavy"/>
                <a:sym typeface="Avenir Heavy"/>
              </a:rPr>
              <a:t>Not enough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cs typeface="Avenir Heavy"/>
                <a:sym typeface="Avenir Heavy"/>
              </a:rPr>
              <a:t> respondents from different ethnicity groups in order to note any observations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endParaRPr lang="en-GB" sz="1600" baseline="0" dirty="0">
              <a:solidFill>
                <a:srgbClr val="7E7D83"/>
              </a:solidFill>
              <a:latin typeface="Century Gothic" panose="020B0502020202020204" pitchFamily="34" charset="0"/>
            </a:endParaRP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cs typeface="Avenir Heavy"/>
                <a:sym typeface="Avenir Heavy"/>
              </a:rPr>
              <a:t>‘5-10’ years length of service responding less favourably</a:t>
            </a:r>
            <a:r>
              <a:rPr lang="en-GB" sz="1600" dirty="0">
                <a:solidFill>
                  <a:srgbClr val="7E7D83"/>
                </a:solidFill>
                <a:latin typeface="Century Gothic" panose="020B0502020202020204" pitchFamily="34" charset="0"/>
              </a:rPr>
              <a:t> than other service lengths. ‘Employee involvement’ in particular lower (60% vs. 70% overall)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cs typeface="Avenir Heavy"/>
              <a:sym typeface="Avenir Heavy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2BF76C-2923-F665-A71D-5C648673F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1677-EC94-1D48-89B1-D4CCE5C3B7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C89C48-A403-BD65-032D-F414049F2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1A6A0A-8F12-70F9-A5EB-80EF05E5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Factors effecting how people respond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067B07-33BA-CF43-2646-70AC27A7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728" y="1328646"/>
            <a:ext cx="5230543" cy="3889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40D39C-7EF5-9B93-9890-BDC4AD9BD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00" y="1415515"/>
            <a:ext cx="2973826" cy="3802737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9A1EC69-D690-903E-5631-91109EA5C0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849388"/>
              </p:ext>
            </p:extLst>
          </p:nvPr>
        </p:nvGraphicFramePr>
        <p:xfrm>
          <a:off x="374400" y="772320"/>
          <a:ext cx="8336871" cy="411480"/>
        </p:xfrm>
        <a:graphic>
          <a:graphicData uri="http://schemas.openxmlformats.org/drawingml/2006/table">
            <a:tbl>
              <a:tblPr firstRow="1" bandRow="1"/>
              <a:tblGrid>
                <a:gridCol w="3010826">
                  <a:extLst>
                    <a:ext uri="{9D8B030D-6E8A-4147-A177-3AD203B41FA5}">
                      <a16:colId xmlns:a16="http://schemas.microsoft.com/office/drawing/2014/main" val="3637113004"/>
                    </a:ext>
                  </a:extLst>
                </a:gridCol>
                <a:gridCol w="5326045">
                  <a:extLst>
                    <a:ext uri="{9D8B030D-6E8A-4147-A177-3AD203B41FA5}">
                      <a16:colId xmlns:a16="http://schemas.microsoft.com/office/drawing/2014/main" val="1572335554"/>
                    </a:ext>
                  </a:extLst>
                </a:gridCol>
              </a:tblGrid>
              <a:tr h="396475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Factor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RESPONSE BREAKDOWN</a:t>
                      </a:r>
                    </a:p>
                    <a:p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GB" sz="1000" b="0" dirty="0">
                          <a:solidFill>
                            <a:srgbClr val="00ADEF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800" b="0" dirty="0">
                          <a:solidFill>
                            <a:srgbClr val="00ADEF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10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Significantly or Moderately</a:t>
                      </a:r>
                      <a:r>
                        <a:rPr lang="en-GB" sz="10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  </a:t>
                      </a:r>
                      <a:r>
                        <a:rPr lang="en-GB" sz="1000" b="0" dirty="0">
                          <a:solidFill>
                            <a:srgbClr val="75757D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10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10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Not all or Slightly)</a:t>
                      </a:r>
                      <a:endParaRPr lang="en-GB" sz="800" b="0" dirty="0">
                        <a:solidFill>
                          <a:schemeClr val="bg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48434"/>
                  </a:ext>
                </a:extLst>
              </a:tr>
            </a:tbl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C3C1E0-AE8F-C88B-C8F3-6624DA305DAF}"/>
              </a:ext>
            </a:extLst>
          </p:cNvPr>
          <p:cNvSpPr/>
          <p:nvPr/>
        </p:nvSpPr>
        <p:spPr>
          <a:xfrm>
            <a:off x="9072204" y="1383891"/>
            <a:ext cx="2973825" cy="3865984"/>
          </a:xfrm>
          <a:prstGeom prst="roundRect">
            <a:avLst>
              <a:gd name="adj" fmla="val 20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0800" tIns="280800" rIns="280800" bIns="280800" rtlCol="0" anchor="t" anchorCtr="0"/>
          <a:lstStyle/>
          <a:p>
            <a:pPr marL="172800" indent="-172800">
              <a:lnSpc>
                <a:spcPts val="1600"/>
              </a:lnSpc>
              <a:spcBef>
                <a:spcPts val="14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200" dirty="0">
                <a:solidFill>
                  <a:srgbClr val="7E7D83"/>
                </a:solidFill>
                <a:latin typeface="Century Gothic" panose="020B0502020202020204" pitchFamily="34" charset="0"/>
              </a:rPr>
              <a:t>Overall, Uniformed and Non-uniformed staff responded similarly</a:t>
            </a:r>
          </a:p>
          <a:p>
            <a:pPr marL="172800" indent="-172800">
              <a:lnSpc>
                <a:spcPts val="1600"/>
              </a:lnSpc>
              <a:spcBef>
                <a:spcPts val="14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200" dirty="0">
                <a:solidFill>
                  <a:srgbClr val="7E7D83"/>
                </a:solidFill>
                <a:latin typeface="Century Gothic" panose="020B0502020202020204" pitchFamily="34" charset="0"/>
              </a:rPr>
              <a:t>Hours of work and Flexibility impacting how Non-Uniformed responded much more than Uniformed. AND National pay negotiations impacting uniformed responses notably more.</a:t>
            </a:r>
          </a:p>
          <a:p>
            <a:pPr marL="172800" indent="-172800">
              <a:lnSpc>
                <a:spcPts val="1600"/>
              </a:lnSpc>
              <a:spcBef>
                <a:spcPts val="14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200" dirty="0">
                <a:solidFill>
                  <a:srgbClr val="7E7D83"/>
                </a:solidFill>
                <a:latin typeface="Century Gothic" panose="020B0502020202020204" pitchFamily="34" charset="0"/>
              </a:rPr>
              <a:t>Of all Functions Prevention responded most highly in terms of being impacted by these factors when responding.</a:t>
            </a:r>
          </a:p>
        </p:txBody>
      </p:sp>
    </p:spTree>
    <p:extLst>
      <p:ext uri="{BB962C8B-B14F-4D97-AF65-F5344CB8AC3E}">
        <p14:creationId xmlns:p14="http://schemas.microsoft.com/office/powerpoint/2010/main" val="364441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8ACB3-8931-2D68-9451-B77F91DB3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5600" y="6377396"/>
            <a:ext cx="356400" cy="233382"/>
          </a:xfrm>
          <a:prstGeom prst="rect">
            <a:avLst/>
          </a:prstGeom>
        </p:spPr>
        <p:txBody>
          <a:bodyPr/>
          <a:lstStyle/>
          <a:p>
            <a:fld id="{69FF1677-EC94-1D48-89B1-D4CCE5C3B7D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6C912-8653-B335-335D-08C2869F8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14600" y="6382179"/>
            <a:ext cx="2057400" cy="228599"/>
          </a:xfrm>
          <a:prstGeom prst="rect">
            <a:avLst/>
          </a:prstGeom>
        </p:spPr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4F9EDA6-243D-2A77-EBAE-0FAFBA51377C}"/>
              </a:ext>
            </a:extLst>
          </p:cNvPr>
          <p:cNvSpPr txBox="1">
            <a:spLocks/>
          </p:cNvSpPr>
          <p:nvPr/>
        </p:nvSpPr>
        <p:spPr>
          <a:xfrm>
            <a:off x="712800" y="3289886"/>
            <a:ext cx="4292009" cy="10335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accent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ts val="4000"/>
              </a:lnSpc>
            </a:pP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Summary and </a:t>
            </a:r>
          </a:p>
          <a:p>
            <a:pPr>
              <a:lnSpc>
                <a:spcPts val="4000"/>
              </a:lnSpc>
            </a:pP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 Steps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32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C43B3-48FB-7CFE-CC6F-3DDA68EC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1677-EC94-1D48-89B1-D4CCE5C3B7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C849D7-084F-4022-C01C-226786119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0005B5-5605-D04A-A1D0-366A7B60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Leverage and celebrate strengths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1B670CA0-3386-4AF4-D8EE-3FAC8F6D70D3}"/>
              </a:ext>
            </a:extLst>
          </p:cNvPr>
          <p:cNvSpPr/>
          <p:nvPr/>
        </p:nvSpPr>
        <p:spPr>
          <a:xfrm>
            <a:off x="583141" y="1631911"/>
            <a:ext cx="10888859" cy="3304967"/>
          </a:xfrm>
          <a:prstGeom prst="roundRect">
            <a:avLst>
              <a:gd name="adj" fmla="val 617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7200" tIns="187200" rIns="187200" bIns="280800" numCol="1" spcCol="28080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Don’t forget the good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quick to go on to the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forget how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solidFill>
                  <a:srgbClr val="46B13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 the grass is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lang="en-GB" sz="1600" baseline="0" dirty="0">
                <a:solidFill>
                  <a:srgbClr val="7E7D83"/>
                </a:solidFill>
                <a:latin typeface="Century Gothic" panose="020B0502020202020204" pitchFamily="34" charset="0"/>
              </a:rPr>
              <a:t>Strong engagement score retained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‘External’ factors will throw negativity your way and at your staff. Do your best to celebrate and share successes 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Focusing on strengths will help drive engagement just as much (or more) as focusing on the negatives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Share with staff (already in scope)</a:t>
            </a:r>
          </a:p>
        </p:txBody>
      </p:sp>
    </p:spTree>
    <p:extLst>
      <p:ext uri="{BB962C8B-B14F-4D97-AF65-F5344CB8AC3E}">
        <p14:creationId xmlns:p14="http://schemas.microsoft.com/office/powerpoint/2010/main" val="288329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C43B3-48FB-7CFE-CC6F-3DDA68EC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1677-EC94-1D48-89B1-D4CCE5C3B7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C849D7-084F-4022-C01C-226786119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0005B5-5605-D04A-A1D0-366A7B60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Suggested actions and next steps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1B670CA0-3386-4AF4-D8EE-3FAC8F6D70D3}"/>
              </a:ext>
            </a:extLst>
          </p:cNvPr>
          <p:cNvSpPr/>
          <p:nvPr/>
        </p:nvSpPr>
        <p:spPr>
          <a:xfrm>
            <a:off x="96723" y="1854864"/>
            <a:ext cx="3887822" cy="3510826"/>
          </a:xfrm>
          <a:prstGeom prst="roundRect">
            <a:avLst>
              <a:gd name="adj" fmla="val 617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7200" tIns="187200" rIns="187200" bIns="280800" numCol="1" spcCol="28080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Tx/>
              <a:buNone/>
              <a:tabLst/>
              <a:defRPr/>
            </a:pPr>
            <a:r>
              <a:rPr lang="en-GB" sz="1400" b="1" dirty="0">
                <a:solidFill>
                  <a:srgbClr val="009FE3"/>
                </a:solidFill>
                <a:latin typeface="Century Gothic" panose="020B0502020202020204" pitchFamily="34" charset="0"/>
              </a:rPr>
              <a:t>The process of change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tabLst/>
              <a:defRPr/>
            </a:pPr>
            <a:endParaRPr lang="en-GB" sz="1400" noProof="0" dirty="0">
              <a:solidFill>
                <a:srgbClr val="7E7D83"/>
              </a:solidFill>
              <a:latin typeface="Century Gothic" panose="020B0502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</a:t>
            </a:r>
            <a:r>
              <a:rPr kumimoji="0" lang="en-GB" sz="1400" i="0" u="none" strike="noStrike" kern="1200" cap="none" spc="0" normalizeH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400" dirty="0">
                <a:solidFill>
                  <a:srgbClr val="7E7D83"/>
                </a:solidFill>
                <a:latin typeface="Century Gothic" panose="020B0502020202020204" pitchFamily="34" charset="0"/>
              </a:rPr>
              <a:t>often does not please people so some negativity is typical here. However: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630000" lvl="1" indent="-172800">
              <a:spcBef>
                <a:spcPts val="600"/>
              </a:spcBef>
              <a:buClr>
                <a:srgbClr val="EB610E"/>
              </a:buClr>
              <a:buSzPct val="65000"/>
              <a:buFont typeface=".Lucida Grande UI Regular"/>
              <a:buChar char="►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 ways people can have some involvement with upcoming change </a:t>
            </a:r>
            <a:endParaRPr lang="en-GB" sz="1200" dirty="0">
              <a:solidFill>
                <a:srgbClr val="7E7D83"/>
              </a:solidFill>
              <a:latin typeface="Century Gothic" panose="020B0502020202020204" pitchFamily="34" charset="0"/>
            </a:endParaRPr>
          </a:p>
          <a:p>
            <a:pPr marL="630000" lvl="1" indent="-172800">
              <a:spcBef>
                <a:spcPts val="600"/>
              </a:spcBef>
              <a:buClr>
                <a:srgbClr val="EB610E"/>
              </a:buClr>
              <a:buSzPct val="65000"/>
              <a:buFont typeface=".Lucida Grande UI Regular"/>
              <a:buChar char="►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Continue</a:t>
            </a:r>
            <a:r>
              <a:rPr kumimoji="0" lang="en-GB" sz="1200" b="0" i="0" u="none" strike="noStrike" kern="1200" cap="none" spc="0" normalizeH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listen and respond before, during, and after the change. Check </a:t>
            </a:r>
            <a:r>
              <a:rPr lang="en-GB" sz="1200" dirty="0">
                <a:solidFill>
                  <a:srgbClr val="7E7D83"/>
                </a:solidFill>
                <a:latin typeface="Century Gothic" panose="020B0502020202020204" pitchFamily="34" charset="0"/>
              </a:rPr>
              <a:t>in with people to see if anything can be provided (in the realm of possible)</a:t>
            </a:r>
          </a:p>
          <a:p>
            <a:pPr marL="630000" lvl="1" indent="-172800">
              <a:spcBef>
                <a:spcPts val="600"/>
              </a:spcBef>
              <a:buClr>
                <a:srgbClr val="EB610E"/>
              </a:buClr>
              <a:buSzPct val="65000"/>
              <a:buFont typeface=".Lucida Grande UI Regular"/>
              <a:buChar char="►"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BAFA700-2DB9-B327-F981-9979C088B196}"/>
              </a:ext>
            </a:extLst>
          </p:cNvPr>
          <p:cNvSpPr/>
          <p:nvPr/>
        </p:nvSpPr>
        <p:spPr>
          <a:xfrm>
            <a:off x="4122330" y="1949876"/>
            <a:ext cx="3887822" cy="3320802"/>
          </a:xfrm>
          <a:prstGeom prst="roundRect">
            <a:avLst>
              <a:gd name="adj" fmla="val 617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7200" tIns="187200" rIns="187200" bIns="280800" numCol="1" spcCol="28080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Work life balance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Exploration into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drop around worklife balance.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630000" lvl="1" indent="-172800">
              <a:spcBef>
                <a:spcPts val="600"/>
              </a:spcBef>
              <a:buClr>
                <a:srgbClr val="EB610E"/>
              </a:buClr>
              <a:buSzPct val="65000"/>
              <a:buFont typeface=".Lucida Grande UI Regular"/>
              <a:buChar char="►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has changed over the years to create the notable difference?</a:t>
            </a:r>
          </a:p>
          <a:p>
            <a:pPr marL="630000" lvl="1" indent="-172800">
              <a:spcBef>
                <a:spcPts val="600"/>
              </a:spcBef>
              <a:buClr>
                <a:srgbClr val="EB610E"/>
              </a:buClr>
              <a:buSzPct val="65000"/>
              <a:buFont typeface=".Lucida Grande UI Regular"/>
              <a:buChar char="►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people feel less enabled to manage the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balance in comparison to two years ago?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630000" marR="0" lvl="1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62F25EC8-F377-F827-2276-70713EBD051A}"/>
              </a:ext>
            </a:extLst>
          </p:cNvPr>
          <p:cNvSpPr/>
          <p:nvPr/>
        </p:nvSpPr>
        <p:spPr>
          <a:xfrm>
            <a:off x="8147937" y="1949876"/>
            <a:ext cx="3887822" cy="3257461"/>
          </a:xfrm>
          <a:prstGeom prst="roundRect">
            <a:avLst>
              <a:gd name="adj" fmla="val 617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7200" tIns="187200" rIns="187200" bIns="280800" numCol="1" spcCol="28080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Getting granular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Keep to 2-3 actions at a high level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r>
              <a:rPr lang="en-GB" sz="1400" dirty="0">
                <a:solidFill>
                  <a:srgbClr val="7E7D83"/>
                </a:solidFill>
                <a:latin typeface="Century Gothic" panose="020B0502020202020204" pitchFamily="34" charset="0"/>
              </a:rPr>
              <a:t>Ensure enablement at different levels to help with targeted and relevant action. Consider:</a:t>
            </a:r>
          </a:p>
          <a:p>
            <a:pPr marL="630000" lvl="1" indent="-172800">
              <a:spcBef>
                <a:spcPts val="600"/>
              </a:spcBef>
              <a:buClr>
                <a:srgbClr val="EB610E"/>
              </a:buClr>
              <a:buSzPct val="65000"/>
              <a:buFont typeface=".Lucida Grande UI Regular"/>
              <a:buChar char="►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lang="en-GB" sz="1400" dirty="0">
                <a:solidFill>
                  <a:srgbClr val="7E7D83"/>
                </a:solidFill>
                <a:latin typeface="Century Gothic" panose="020B0502020202020204" pitchFamily="34" charset="0"/>
              </a:rPr>
              <a:t>y function</a:t>
            </a:r>
          </a:p>
          <a:p>
            <a:pPr marL="630000" lvl="1" indent="-172800">
              <a:spcBef>
                <a:spcPts val="600"/>
              </a:spcBef>
              <a:buClr>
                <a:srgbClr val="EB610E"/>
              </a:buClr>
              <a:buSzPct val="65000"/>
              <a:buFont typeface=".Lucida Grande UI Regular"/>
              <a:buChar char="►"/>
              <a:defRPr/>
            </a:pPr>
            <a:r>
              <a:rPr lang="en-GB" sz="1400" dirty="0">
                <a:solidFill>
                  <a:srgbClr val="7E7D83"/>
                </a:solidFill>
                <a:latin typeface="Century Gothic" panose="020B0502020202020204" pitchFamily="34" charset="0"/>
              </a:rPr>
              <a:t>By role</a:t>
            </a:r>
          </a:p>
          <a:p>
            <a:pPr marL="630000" lvl="1" indent="-172800">
              <a:spcBef>
                <a:spcPts val="600"/>
              </a:spcBef>
              <a:buClr>
                <a:srgbClr val="EB610E"/>
              </a:buClr>
              <a:buSzPct val="65000"/>
              <a:buFont typeface=".Lucida Grande UI Regular"/>
              <a:buChar char="►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By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630000" marR="0" lvl="1" indent="-172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B610E"/>
              </a:buClr>
              <a:buSzPct val="65000"/>
              <a:buFont typeface=".Lucida Grande UI Regular"/>
              <a:buChar char="►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918092-C435-F944-AF1A-118B997C7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848" y="1949876"/>
            <a:ext cx="806400" cy="72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C1586-3CC4-80A0-9D3C-B6031BE77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997" y="1854864"/>
            <a:ext cx="872294" cy="726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99B5EF-E812-F5C4-AF48-5A03218B4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601" y="1949876"/>
            <a:ext cx="806400" cy="72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908AB46-F198-453E-A6B3-AAFBA88917FE}"/>
              </a:ext>
            </a:extLst>
          </p:cNvPr>
          <p:cNvSpPr/>
          <p:nvPr/>
        </p:nvSpPr>
        <p:spPr>
          <a:xfrm flipH="1">
            <a:off x="30865" y="905793"/>
            <a:ext cx="12192001" cy="4477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E8D49B-5C40-4C55-AD92-820D0BE3556B}"/>
              </a:ext>
            </a:extLst>
          </p:cNvPr>
          <p:cNvSpPr txBox="1"/>
          <p:nvPr/>
        </p:nvSpPr>
        <p:spPr>
          <a:xfrm>
            <a:off x="241301" y="449551"/>
            <a:ext cx="11709128" cy="858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92D4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venir Black"/>
              </a:rPr>
              <a:t>Who we are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613362-3424-4F2C-BF96-70F821263268}"/>
              </a:ext>
            </a:extLst>
          </p:cNvPr>
          <p:cNvGrpSpPr/>
          <p:nvPr/>
        </p:nvGrpSpPr>
        <p:grpSpPr>
          <a:xfrm>
            <a:off x="453600" y="6318412"/>
            <a:ext cx="11284800" cy="266083"/>
            <a:chOff x="340105" y="4738809"/>
            <a:chExt cx="8463600" cy="19956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251EC36-7FDB-4AF2-BB68-32ACF355F701}"/>
                </a:ext>
              </a:extLst>
            </p:cNvPr>
            <p:cNvCxnSpPr>
              <a:cxnSpLocks/>
            </p:cNvCxnSpPr>
            <p:nvPr/>
          </p:nvCxnSpPr>
          <p:spPr>
            <a:xfrm>
              <a:off x="340105" y="4845717"/>
              <a:ext cx="3573870" cy="0"/>
            </a:xfrm>
            <a:prstGeom prst="line">
              <a:avLst/>
            </a:prstGeom>
            <a:ln w="6350" cap="rnd">
              <a:solidFill>
                <a:srgbClr val="66666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People Insight 360° Feedback System">
              <a:extLst>
                <a:ext uri="{FF2B5EF4-FFF2-40B4-BE49-F238E27FC236}">
                  <a16:creationId xmlns:a16="http://schemas.microsoft.com/office/drawing/2014/main" id="{F8EAB097-23D0-4F72-9040-34FF345892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93436" y="4738809"/>
              <a:ext cx="957128" cy="199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B4BC3A-9D50-4E24-ACD7-AD6C7391187F}"/>
                </a:ext>
              </a:extLst>
            </p:cNvPr>
            <p:cNvCxnSpPr>
              <a:cxnSpLocks/>
            </p:cNvCxnSpPr>
            <p:nvPr/>
          </p:nvCxnSpPr>
          <p:spPr>
            <a:xfrm>
              <a:off x="5229835" y="4845717"/>
              <a:ext cx="3573870" cy="0"/>
            </a:xfrm>
            <a:prstGeom prst="line">
              <a:avLst/>
            </a:prstGeom>
            <a:ln w="6350" cap="rnd">
              <a:solidFill>
                <a:srgbClr val="66666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58C0F5-4C21-48A9-968A-92643927C95D}"/>
              </a:ext>
            </a:extLst>
          </p:cNvPr>
          <p:cNvSpPr/>
          <p:nvPr/>
        </p:nvSpPr>
        <p:spPr>
          <a:xfrm>
            <a:off x="571840" y="1618125"/>
            <a:ext cx="11284801" cy="4477577"/>
          </a:xfrm>
          <a:prstGeom prst="rect">
            <a:avLst/>
          </a:prstGeom>
          <a:ln w="635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12E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deepmind-logo.jpg" descr="deepmind-logo.jpg">
            <a:extLst>
              <a:ext uri="{FF2B5EF4-FFF2-40B4-BE49-F238E27FC236}">
                <a16:creationId xmlns:a16="http://schemas.microsoft.com/office/drawing/2014/main" id="{05F31B72-DA9F-4C40-A04E-45AE1A4B46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71" y="4562771"/>
            <a:ext cx="849124" cy="424563"/>
          </a:xfrm>
          <a:prstGeom prst="rect">
            <a:avLst/>
          </a:prstGeom>
          <a:ln w="3175">
            <a:miter lim="400000"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A0BC592-239D-4BC1-AED1-15BB0C612D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410" y="1954255"/>
            <a:ext cx="1044761" cy="32759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6BB80A5-C48B-4C73-9FA8-C48980934A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402" y="3772837"/>
            <a:ext cx="835068" cy="2885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2757562-5D63-4206-9D3F-DEF12B9063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642" y="1886668"/>
            <a:ext cx="1015148" cy="5075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E976A2B-0C27-4D24-943C-611E52D6B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383" y="4466947"/>
            <a:ext cx="1380540" cy="51994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085C75E-39AE-4D00-AC3F-E9A223192E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79" y="2585435"/>
            <a:ext cx="838807" cy="8388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84EAB8E-3869-4C1E-BD16-CDDE162EE2A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199" y="2773246"/>
            <a:ext cx="937053" cy="3435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BB64E01-CD5D-456B-9B76-BF35CE6B3B9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181" y="3598944"/>
            <a:ext cx="1203932" cy="50948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D58BEF3-C8C8-450E-A030-A02216BA67C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446" y="2502800"/>
            <a:ext cx="939861" cy="93986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D03590-4BEA-425C-B5BD-692ECB40A2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662" y="5050783"/>
            <a:ext cx="1231281" cy="895468"/>
          </a:xfrm>
          <a:prstGeom prst="rect">
            <a:avLst/>
          </a:prstGeom>
        </p:spPr>
      </p:pic>
      <p:pic>
        <p:nvPicPr>
          <p:cNvPr id="54" name="3C78880200000578-0-image-m-3_1485282556342.jpg" descr="3C78880200000578-0-image-m-3_1485282556342.jpg">
            <a:extLst>
              <a:ext uri="{FF2B5EF4-FFF2-40B4-BE49-F238E27FC236}">
                <a16:creationId xmlns:a16="http://schemas.microsoft.com/office/drawing/2014/main" id="{30862D0D-737F-47D8-BB1B-B11510613A1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857" y="2640867"/>
            <a:ext cx="960527" cy="621519"/>
          </a:xfrm>
          <a:prstGeom prst="rect">
            <a:avLst/>
          </a:prstGeom>
          <a:ln w="3175">
            <a:miter lim="400000"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88E284F-854C-4D12-BFFA-B0D2628718A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216" y="1876631"/>
            <a:ext cx="1392715" cy="57557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4D440C5-DA3C-45FF-944B-7575183DBF8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387" y="3645955"/>
            <a:ext cx="1050275" cy="4551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B51B28D-41DF-4ECA-B353-5561C2D19EA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06" y="4546856"/>
            <a:ext cx="1693044" cy="42213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8D43911-7B8B-4CAF-8E83-63289ED66FE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568" y="2667127"/>
            <a:ext cx="1398155" cy="72829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1B29EE4-5875-4641-97C2-55BD24AB855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609" y="3711580"/>
            <a:ext cx="882195" cy="46973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05C9D9C-4A61-4F42-8325-1BE790B8F9C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60" y="1866001"/>
            <a:ext cx="1330584" cy="31957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95776BA-4072-4D67-896D-FCCB2BB1DA0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898" y="3411089"/>
            <a:ext cx="743125" cy="92485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B02A710-3705-4110-9F0A-91DEB7C7BA4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707" y="2798644"/>
            <a:ext cx="988812" cy="488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980C63-E7CF-41FA-9361-E49A92378F0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03961" y="5400959"/>
            <a:ext cx="1166156" cy="43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58F38E-190B-4516-90F7-349CFFEA8689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610" t="39272" r="1476" b="40249"/>
          <a:stretch/>
        </p:blipFill>
        <p:spPr>
          <a:xfrm>
            <a:off x="3548918" y="4595609"/>
            <a:ext cx="937277" cy="2001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D9B194-738A-4726-898B-6DC3C53EB9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3327" y="5325688"/>
            <a:ext cx="936936" cy="663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AB4983-0BE9-4019-9330-B6CBFA295E4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36148" y="4477594"/>
            <a:ext cx="1311573" cy="4327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B09B1E-938A-4F41-B61F-FC166718005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81939" y="5253562"/>
            <a:ext cx="850317" cy="5447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D4293C7-60DA-4ABC-B4E8-FEC525CA60A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249585" y="5383386"/>
            <a:ext cx="1380540" cy="487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60C08C-ECBF-4E0C-BA6C-EF84D31D37DF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0834" t="20211" r="9896" b="20367"/>
          <a:stretch/>
        </p:blipFill>
        <p:spPr>
          <a:xfrm>
            <a:off x="8771923" y="4419815"/>
            <a:ext cx="1584716" cy="52212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4B3A9CB-93F3-4F1C-8000-D21DE859427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83522" y="2778422"/>
            <a:ext cx="1584716" cy="45661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0A2B5F5-CEEF-4BA2-AAE0-9E637309CB1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121090" y="1649749"/>
            <a:ext cx="1056260" cy="96082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D248783-D7B8-4650-B29F-438E2225AE5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605434" y="1634887"/>
            <a:ext cx="1012676" cy="105905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240ACCC-7B37-4410-95D5-E0F6D7EA55D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76575" y="5228725"/>
            <a:ext cx="1392716" cy="641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83AB4-5056-4E8C-BC62-6568F4376F3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465745" y="2662788"/>
            <a:ext cx="1984592" cy="619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54E367-FF5C-7ABD-39BE-748CC4C7407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369531" y="3603267"/>
            <a:ext cx="1398156" cy="565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056CDE-8025-79B4-58C8-2AB32A4BA2C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383451" y="5253561"/>
            <a:ext cx="1682719" cy="649139"/>
          </a:xfrm>
          <a:prstGeom prst="rect">
            <a:avLst/>
          </a:prstGeom>
        </p:spPr>
      </p:pic>
      <p:pic>
        <p:nvPicPr>
          <p:cNvPr id="1026" name="Picture 2" descr="Wiltshire Specials (@wiltspolicesc) / Twitter">
            <a:extLst>
              <a:ext uri="{FF2B5EF4-FFF2-40B4-BE49-F238E27FC236}">
                <a16:creationId xmlns:a16="http://schemas.microsoft.com/office/drawing/2014/main" id="{A67DC5A5-D0F0-F858-D42A-308B269D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607" y="3442662"/>
            <a:ext cx="1115724" cy="111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E8347-5039-42E4-9819-C4C61B2CB1C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633758" y="4533097"/>
            <a:ext cx="769039" cy="509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8DB95-B981-416C-54C9-E3775EEE89B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763403" y="1692299"/>
            <a:ext cx="960527" cy="931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897F3D-3014-32B2-02BB-9D0BB4A9E5C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29937" y="3609212"/>
            <a:ext cx="1193505" cy="429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03F3A2-9D2E-1076-C7CD-97C42D7B522F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659903" y="1971556"/>
            <a:ext cx="847007" cy="354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58ADEC-96F8-B357-FE8E-566DF020697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176350" y="4617336"/>
            <a:ext cx="1140720" cy="30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5959EA-4699-4DB4-5AAE-7845B209C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9E3B5-A05B-571C-5CE5-6EBCB5531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9EE3DF-6F14-E25E-E600-65497C37D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6 steps to success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E445D3-480C-B2E9-22A8-5BF7012E4BFF}"/>
              </a:ext>
            </a:extLst>
          </p:cNvPr>
          <p:cNvCxnSpPr>
            <a:cxnSpLocks/>
          </p:cNvCxnSpPr>
          <p:nvPr/>
        </p:nvCxnSpPr>
        <p:spPr>
          <a:xfrm>
            <a:off x="1078000" y="2963428"/>
            <a:ext cx="983780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3DBA822-49EB-2868-C1AA-7992A4F15F9A}"/>
              </a:ext>
            </a:extLst>
          </p:cNvPr>
          <p:cNvSpPr/>
          <p:nvPr/>
        </p:nvSpPr>
        <p:spPr>
          <a:xfrm>
            <a:off x="277000" y="2589028"/>
            <a:ext cx="1602000" cy="748800"/>
          </a:xfrm>
          <a:prstGeom prst="roundRect">
            <a:avLst>
              <a:gd name="adj" fmla="val 8175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187200" rIns="187200" bIns="187200" rtlCol="0" anchor="ctr" anchorCtr="0"/>
          <a:lstStyle/>
          <a:p>
            <a:pPr algn="ctr">
              <a:lnSpc>
                <a:spcPts val="1600"/>
              </a:lnSpc>
              <a:spcBef>
                <a:spcPts val="1400"/>
              </a:spcBef>
            </a:pPr>
            <a:r>
              <a:rPr lang="en-GB" sz="1400" b="1" spc="20" dirty="0">
                <a:solidFill>
                  <a:schemeClr val="accent1"/>
                </a:solidFill>
                <a:latin typeface="Century Gothic" panose="020B0502020202020204" pitchFamily="34" charset="0"/>
              </a:rPr>
              <a:t>Understand</a:t>
            </a:r>
            <a:endParaRPr lang="en-GB" sz="1400" spc="2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5E18A92-158A-A26E-17A5-E81932468A77}"/>
              </a:ext>
            </a:extLst>
          </p:cNvPr>
          <p:cNvSpPr/>
          <p:nvPr/>
        </p:nvSpPr>
        <p:spPr>
          <a:xfrm>
            <a:off x="2243201" y="2589028"/>
            <a:ext cx="1602000" cy="748800"/>
          </a:xfrm>
          <a:prstGeom prst="roundRect">
            <a:avLst>
              <a:gd name="adj" fmla="val 8175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187200" rIns="187200" bIns="187200" rtlCol="0" anchor="ctr" anchorCtr="0"/>
          <a:lstStyle/>
          <a:p>
            <a:pPr algn="ctr">
              <a:lnSpc>
                <a:spcPts val="1600"/>
              </a:lnSpc>
              <a:spcBef>
                <a:spcPts val="1400"/>
              </a:spcBef>
            </a:pPr>
            <a:r>
              <a:rPr lang="en-GB" sz="1400" b="1" spc="20" dirty="0">
                <a:solidFill>
                  <a:schemeClr val="accent1"/>
                </a:solidFill>
                <a:latin typeface="Century Gothic" panose="020B0502020202020204" pitchFamily="34" charset="0"/>
              </a:rPr>
              <a:t>Share</a:t>
            </a:r>
            <a:endParaRPr lang="en-GB" sz="1400" spc="2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AEFC048-DFE9-B9E7-AD83-33CCC2D73D7B}"/>
              </a:ext>
            </a:extLst>
          </p:cNvPr>
          <p:cNvSpPr/>
          <p:nvPr/>
        </p:nvSpPr>
        <p:spPr>
          <a:xfrm>
            <a:off x="4209401" y="2589028"/>
            <a:ext cx="1602000" cy="748800"/>
          </a:xfrm>
          <a:prstGeom prst="roundRect">
            <a:avLst>
              <a:gd name="adj" fmla="val 8175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187200" rIns="187200" bIns="187200" rtlCol="0" anchor="ctr" anchorCtr="0"/>
          <a:lstStyle/>
          <a:p>
            <a:pPr algn="ctr">
              <a:lnSpc>
                <a:spcPts val="1600"/>
              </a:lnSpc>
              <a:spcBef>
                <a:spcPts val="1400"/>
              </a:spcBef>
            </a:pPr>
            <a:r>
              <a:rPr lang="en-GB" sz="1400" b="1" spc="20" dirty="0">
                <a:solidFill>
                  <a:schemeClr val="accent1"/>
                </a:solidFill>
                <a:latin typeface="Century Gothic" panose="020B0502020202020204" pitchFamily="34" charset="0"/>
              </a:rPr>
              <a:t>Prioritise</a:t>
            </a:r>
            <a:endParaRPr lang="en-GB" sz="1400" spc="2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C44C8AB-68EC-015E-E5DD-6AB1147F9C1B}"/>
              </a:ext>
            </a:extLst>
          </p:cNvPr>
          <p:cNvSpPr/>
          <p:nvPr/>
        </p:nvSpPr>
        <p:spPr>
          <a:xfrm>
            <a:off x="6175601" y="2589028"/>
            <a:ext cx="1602000" cy="748800"/>
          </a:xfrm>
          <a:prstGeom prst="roundRect">
            <a:avLst>
              <a:gd name="adj" fmla="val 8175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187200" rIns="187200" bIns="187200" rtlCol="0" anchor="ctr" anchorCtr="0"/>
          <a:lstStyle/>
          <a:p>
            <a:pPr algn="ctr">
              <a:lnSpc>
                <a:spcPts val="1600"/>
              </a:lnSpc>
              <a:spcBef>
                <a:spcPts val="1400"/>
              </a:spcBef>
            </a:pPr>
            <a:r>
              <a:rPr lang="en-GB" sz="1400" b="1" spc="20" dirty="0">
                <a:solidFill>
                  <a:schemeClr val="accent1"/>
                </a:solidFill>
                <a:latin typeface="Century Gothic" panose="020B0502020202020204" pitchFamily="34" charset="0"/>
              </a:rPr>
              <a:t>Plan</a:t>
            </a:r>
            <a:endParaRPr lang="en-GB" sz="1400" spc="2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DF07DD-BD31-680C-F9B5-07325705B51B}"/>
              </a:ext>
            </a:extLst>
          </p:cNvPr>
          <p:cNvSpPr/>
          <p:nvPr/>
        </p:nvSpPr>
        <p:spPr>
          <a:xfrm>
            <a:off x="8158801" y="2589028"/>
            <a:ext cx="1602000" cy="748800"/>
          </a:xfrm>
          <a:prstGeom prst="roundRect">
            <a:avLst>
              <a:gd name="adj" fmla="val 8175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187200" rIns="187200" bIns="187200" rtlCol="0" anchor="ctr" anchorCtr="0"/>
          <a:lstStyle/>
          <a:p>
            <a:pPr algn="ctr">
              <a:lnSpc>
                <a:spcPts val="1600"/>
              </a:lnSpc>
              <a:spcBef>
                <a:spcPts val="1400"/>
              </a:spcBef>
            </a:pPr>
            <a:r>
              <a:rPr lang="en-GB" sz="1400" b="1" spc="20" dirty="0">
                <a:solidFill>
                  <a:schemeClr val="accent1"/>
                </a:solidFill>
                <a:latin typeface="Century Gothic" panose="020B0502020202020204" pitchFamily="34" charset="0"/>
              </a:rPr>
              <a:t>Act</a:t>
            </a:r>
            <a:endParaRPr lang="en-GB" sz="1400" spc="2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5643542-AC70-364B-3822-124D79A882F1}"/>
              </a:ext>
            </a:extLst>
          </p:cNvPr>
          <p:cNvSpPr/>
          <p:nvPr/>
        </p:nvSpPr>
        <p:spPr>
          <a:xfrm>
            <a:off x="10114801" y="2589028"/>
            <a:ext cx="1602000" cy="748800"/>
          </a:xfrm>
          <a:prstGeom prst="roundRect">
            <a:avLst>
              <a:gd name="adj" fmla="val 8175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187200" rIns="187200" bIns="187200" rtlCol="0" anchor="ctr" anchorCtr="0"/>
          <a:lstStyle/>
          <a:p>
            <a:pPr algn="ctr">
              <a:lnSpc>
                <a:spcPts val="1600"/>
              </a:lnSpc>
              <a:spcBef>
                <a:spcPts val="1400"/>
              </a:spcBef>
            </a:pPr>
            <a:r>
              <a:rPr lang="en-GB" sz="1400" b="1" spc="20" dirty="0">
                <a:solidFill>
                  <a:schemeClr val="accent1"/>
                </a:solidFill>
                <a:latin typeface="Century Gothic" panose="020B0502020202020204" pitchFamily="34" charset="0"/>
              </a:rPr>
              <a:t>Sustain</a:t>
            </a:r>
            <a:endParaRPr lang="en-GB" sz="1400" spc="2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C11CF998-7671-4339-9132-4010061B406F}"/>
              </a:ext>
            </a:extLst>
          </p:cNvPr>
          <p:cNvSpPr/>
          <p:nvPr/>
        </p:nvSpPr>
        <p:spPr>
          <a:xfrm rot="5400000">
            <a:off x="2002413" y="2908564"/>
            <a:ext cx="180000" cy="109728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B733A83-D9B0-78AB-5C19-2B898DCBA089}"/>
              </a:ext>
            </a:extLst>
          </p:cNvPr>
          <p:cNvSpPr/>
          <p:nvPr/>
        </p:nvSpPr>
        <p:spPr>
          <a:xfrm rot="5400000">
            <a:off x="3960777" y="2908564"/>
            <a:ext cx="180000" cy="109728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0AA0DC07-28DD-9F23-603D-548E15006DEC}"/>
              </a:ext>
            </a:extLst>
          </p:cNvPr>
          <p:cNvSpPr/>
          <p:nvPr/>
        </p:nvSpPr>
        <p:spPr>
          <a:xfrm rot="5400000">
            <a:off x="5932077" y="2908564"/>
            <a:ext cx="180000" cy="109728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6C1513E-E20D-8E33-F55A-FC22393DA4DE}"/>
              </a:ext>
            </a:extLst>
          </p:cNvPr>
          <p:cNvSpPr>
            <a:spLocks noChangeAspect="1"/>
          </p:cNvSpPr>
          <p:nvPr/>
        </p:nvSpPr>
        <p:spPr>
          <a:xfrm rot="5400000">
            <a:off x="7906555" y="2885843"/>
            <a:ext cx="180000" cy="1551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60790187-664F-A998-BA26-F8FCD37C8B00}"/>
              </a:ext>
            </a:extLst>
          </p:cNvPr>
          <p:cNvSpPr/>
          <p:nvPr/>
        </p:nvSpPr>
        <p:spPr>
          <a:xfrm rot="5400000">
            <a:off x="9876377" y="2908564"/>
            <a:ext cx="180000" cy="109728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BF9E58-7895-2853-5EF5-808C8CC0D9BF}"/>
              </a:ext>
            </a:extLst>
          </p:cNvPr>
          <p:cNvGrpSpPr/>
          <p:nvPr/>
        </p:nvGrpSpPr>
        <p:grpSpPr>
          <a:xfrm>
            <a:off x="984400" y="2400036"/>
            <a:ext cx="187200" cy="187588"/>
            <a:chOff x="1081799" y="2904555"/>
            <a:chExt cx="187200" cy="18758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D6DB0DB-9A45-5D3C-F6B9-C7E1598D51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99" y="2904943"/>
              <a:ext cx="0" cy="187200"/>
            </a:xfrm>
            <a:prstGeom prst="line">
              <a:avLst/>
            </a:prstGeom>
            <a:ln w="57785" cap="flat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3B20000-3D4A-7AC5-FD4D-6AB76EB3EC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799" y="2904555"/>
              <a:ext cx="187200" cy="0"/>
            </a:xfrm>
            <a:prstGeom prst="line">
              <a:avLst/>
            </a:prstGeom>
            <a:ln w="28575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867CB94-A493-8B22-A1FD-6DE5EE7D055C}"/>
              </a:ext>
            </a:extLst>
          </p:cNvPr>
          <p:cNvGrpSpPr/>
          <p:nvPr/>
        </p:nvGrpSpPr>
        <p:grpSpPr>
          <a:xfrm>
            <a:off x="2950601" y="2400036"/>
            <a:ext cx="187200" cy="187588"/>
            <a:chOff x="1081799" y="2904555"/>
            <a:chExt cx="187200" cy="18758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8E2F406-522B-71B5-A8E0-25B1C4A466F1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99" y="2904943"/>
              <a:ext cx="0" cy="187200"/>
            </a:xfrm>
            <a:prstGeom prst="line">
              <a:avLst/>
            </a:prstGeom>
            <a:ln w="57785" cap="flat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DD42C7E-FD46-36FA-D1A4-619D5581AF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799" y="2904555"/>
              <a:ext cx="187200" cy="0"/>
            </a:xfrm>
            <a:prstGeom prst="line">
              <a:avLst/>
            </a:prstGeom>
            <a:ln w="28575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BA9A04-E19A-7B90-B758-313812B1CA94}"/>
              </a:ext>
            </a:extLst>
          </p:cNvPr>
          <p:cNvGrpSpPr/>
          <p:nvPr/>
        </p:nvGrpSpPr>
        <p:grpSpPr>
          <a:xfrm>
            <a:off x="4916801" y="2400036"/>
            <a:ext cx="187200" cy="187588"/>
            <a:chOff x="1081799" y="2904555"/>
            <a:chExt cx="187200" cy="18758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3F6AB0-1EF1-0E99-04C8-038B8EF2F563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99" y="2904943"/>
              <a:ext cx="0" cy="187200"/>
            </a:xfrm>
            <a:prstGeom prst="line">
              <a:avLst/>
            </a:prstGeom>
            <a:ln w="57785" cap="flat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5A6B5E2-FC2E-7867-87FE-54E5E7947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799" y="2904555"/>
              <a:ext cx="187200" cy="0"/>
            </a:xfrm>
            <a:prstGeom prst="line">
              <a:avLst/>
            </a:prstGeom>
            <a:ln w="28575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426E61-DF12-D7DD-A2CA-B7490BB43449}"/>
              </a:ext>
            </a:extLst>
          </p:cNvPr>
          <p:cNvGrpSpPr/>
          <p:nvPr/>
        </p:nvGrpSpPr>
        <p:grpSpPr>
          <a:xfrm>
            <a:off x="6883001" y="2400036"/>
            <a:ext cx="187200" cy="187588"/>
            <a:chOff x="1081799" y="2904555"/>
            <a:chExt cx="187200" cy="18758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949DABD-08E0-CEB5-6AF0-4B50DB85DF4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99" y="2904943"/>
              <a:ext cx="0" cy="187200"/>
            </a:xfrm>
            <a:prstGeom prst="line">
              <a:avLst/>
            </a:prstGeom>
            <a:ln w="57785" cap="flat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1B4E0D-5CE4-4D88-82AE-CE42011F0E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799" y="2904555"/>
              <a:ext cx="187200" cy="0"/>
            </a:xfrm>
            <a:prstGeom prst="line">
              <a:avLst/>
            </a:prstGeom>
            <a:ln w="28575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DC9AEB0-FE41-1805-E28F-0B81F6AFFE5C}"/>
              </a:ext>
            </a:extLst>
          </p:cNvPr>
          <p:cNvGrpSpPr/>
          <p:nvPr/>
        </p:nvGrpSpPr>
        <p:grpSpPr>
          <a:xfrm>
            <a:off x="8866201" y="2400036"/>
            <a:ext cx="187200" cy="187588"/>
            <a:chOff x="1081799" y="2904555"/>
            <a:chExt cx="187200" cy="187588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B659758-0762-E59F-FCEA-62E48770C41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99" y="2904943"/>
              <a:ext cx="0" cy="187200"/>
            </a:xfrm>
            <a:prstGeom prst="line">
              <a:avLst/>
            </a:prstGeom>
            <a:ln w="57785" cap="flat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61BE176-619D-E147-080F-5D84041494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799" y="2904555"/>
              <a:ext cx="187200" cy="0"/>
            </a:xfrm>
            <a:prstGeom prst="line">
              <a:avLst/>
            </a:prstGeom>
            <a:ln w="28575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BF4BC2-51E1-0551-C331-48BB52180A23}"/>
              </a:ext>
            </a:extLst>
          </p:cNvPr>
          <p:cNvGrpSpPr/>
          <p:nvPr/>
        </p:nvGrpSpPr>
        <p:grpSpPr>
          <a:xfrm>
            <a:off x="10822201" y="2400036"/>
            <a:ext cx="187200" cy="187588"/>
            <a:chOff x="1081799" y="2904555"/>
            <a:chExt cx="187200" cy="187588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6A253CF-2D56-72E7-ECA1-1860B78E6806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99" y="2904943"/>
              <a:ext cx="0" cy="187200"/>
            </a:xfrm>
            <a:prstGeom prst="line">
              <a:avLst/>
            </a:prstGeom>
            <a:ln w="57785" cap="flat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26C4573-656C-F95D-01EB-074454693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799" y="2904555"/>
              <a:ext cx="187200" cy="0"/>
            </a:xfrm>
            <a:prstGeom prst="line">
              <a:avLst/>
            </a:prstGeom>
            <a:ln w="28575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Action planning workshops">
            <a:extLst>
              <a:ext uri="{FF2B5EF4-FFF2-40B4-BE49-F238E27FC236}">
                <a16:creationId xmlns:a16="http://schemas.microsoft.com/office/drawing/2014/main" id="{F3DEC326-AD8D-310D-B35F-DDF9A4E617C7}"/>
              </a:ext>
            </a:extLst>
          </p:cNvPr>
          <p:cNvSpPr txBox="1"/>
          <p:nvPr/>
        </p:nvSpPr>
        <p:spPr>
          <a:xfrm>
            <a:off x="276998" y="3526819"/>
            <a:ext cx="1591803" cy="4043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>
              <a:lnSpc>
                <a:spcPts val="1600"/>
              </a:lnSpc>
              <a:buClr>
                <a:schemeClr val="accent4"/>
              </a:buClr>
              <a:buSzPct val="65000"/>
            </a:pPr>
            <a:r>
              <a:rPr lang="en-GB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Seek first to understand</a:t>
            </a:r>
          </a:p>
        </p:txBody>
      </p:sp>
      <p:sp>
        <p:nvSpPr>
          <p:cNvPr id="49" name="Action planning workshops">
            <a:extLst>
              <a:ext uri="{FF2B5EF4-FFF2-40B4-BE49-F238E27FC236}">
                <a16:creationId xmlns:a16="http://schemas.microsoft.com/office/drawing/2014/main" id="{31142726-65E7-9D1B-D258-62939F1D9906}"/>
              </a:ext>
            </a:extLst>
          </p:cNvPr>
          <p:cNvSpPr txBox="1"/>
          <p:nvPr/>
        </p:nvSpPr>
        <p:spPr>
          <a:xfrm>
            <a:off x="2246598" y="3526819"/>
            <a:ext cx="1591803" cy="4043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>
              <a:lnSpc>
                <a:spcPts val="1600"/>
              </a:lnSpc>
              <a:buClr>
                <a:schemeClr val="accent4"/>
              </a:buClr>
              <a:buSzPct val="65000"/>
            </a:pPr>
            <a:r>
              <a:rPr lang="en-GB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Leadership is a </a:t>
            </a:r>
          </a:p>
          <a:p>
            <a:pPr algn="ctr">
              <a:lnSpc>
                <a:spcPts val="1600"/>
              </a:lnSpc>
              <a:buClr>
                <a:schemeClr val="accent4"/>
              </a:buClr>
              <a:buSzPct val="65000"/>
            </a:pPr>
            <a:r>
              <a:rPr lang="en-GB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contact sport</a:t>
            </a:r>
          </a:p>
        </p:txBody>
      </p:sp>
      <p:sp>
        <p:nvSpPr>
          <p:cNvPr id="50" name="Action planning workshops">
            <a:extLst>
              <a:ext uri="{FF2B5EF4-FFF2-40B4-BE49-F238E27FC236}">
                <a16:creationId xmlns:a16="http://schemas.microsoft.com/office/drawing/2014/main" id="{615C3DDD-EAC2-5BA8-402E-1F9EB3C2BC72}"/>
              </a:ext>
            </a:extLst>
          </p:cNvPr>
          <p:cNvSpPr txBox="1"/>
          <p:nvPr/>
        </p:nvSpPr>
        <p:spPr>
          <a:xfrm>
            <a:off x="4216198" y="3526819"/>
            <a:ext cx="1591803" cy="4043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>
              <a:lnSpc>
                <a:spcPts val="1600"/>
              </a:lnSpc>
              <a:buClr>
                <a:schemeClr val="accent4"/>
              </a:buClr>
              <a:buSzPct val="65000"/>
            </a:pPr>
            <a:r>
              <a:rPr lang="en-GB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Start doing more </a:t>
            </a:r>
          </a:p>
          <a:p>
            <a:pPr algn="ctr">
              <a:lnSpc>
                <a:spcPts val="1600"/>
              </a:lnSpc>
              <a:buClr>
                <a:schemeClr val="accent4"/>
              </a:buClr>
              <a:buSzPct val="65000"/>
            </a:pPr>
            <a:r>
              <a:rPr lang="en-GB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by doing less</a:t>
            </a:r>
          </a:p>
        </p:txBody>
      </p:sp>
      <p:sp>
        <p:nvSpPr>
          <p:cNvPr id="51" name="Action planning workshops">
            <a:extLst>
              <a:ext uri="{FF2B5EF4-FFF2-40B4-BE49-F238E27FC236}">
                <a16:creationId xmlns:a16="http://schemas.microsoft.com/office/drawing/2014/main" id="{433452AF-D0EF-0C2C-A22B-B1BAFC13EE29}"/>
              </a:ext>
            </a:extLst>
          </p:cNvPr>
          <p:cNvSpPr txBox="1"/>
          <p:nvPr/>
        </p:nvSpPr>
        <p:spPr>
          <a:xfrm>
            <a:off x="6185798" y="3526819"/>
            <a:ext cx="1591803" cy="4043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>
              <a:lnSpc>
                <a:spcPts val="1600"/>
              </a:lnSpc>
              <a:buClr>
                <a:schemeClr val="accent4"/>
              </a:buClr>
              <a:buSzPct val="65000"/>
            </a:pPr>
            <a:r>
              <a:rPr lang="en-GB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A goal without a </a:t>
            </a:r>
          </a:p>
          <a:p>
            <a:pPr algn="ctr">
              <a:lnSpc>
                <a:spcPts val="1600"/>
              </a:lnSpc>
              <a:buClr>
                <a:schemeClr val="accent4"/>
              </a:buClr>
              <a:buSzPct val="65000"/>
            </a:pPr>
            <a:r>
              <a:rPr lang="en-GB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plan is just a wish</a:t>
            </a:r>
          </a:p>
        </p:txBody>
      </p:sp>
      <p:sp>
        <p:nvSpPr>
          <p:cNvPr id="52" name="Action planning workshops">
            <a:extLst>
              <a:ext uri="{FF2B5EF4-FFF2-40B4-BE49-F238E27FC236}">
                <a16:creationId xmlns:a16="http://schemas.microsoft.com/office/drawing/2014/main" id="{0BF07FAD-E3F4-5FDE-46AF-9E0F870BCF6E}"/>
              </a:ext>
            </a:extLst>
          </p:cNvPr>
          <p:cNvSpPr txBox="1"/>
          <p:nvPr/>
        </p:nvSpPr>
        <p:spPr>
          <a:xfrm>
            <a:off x="8155398" y="3526819"/>
            <a:ext cx="1591803" cy="4043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>
              <a:lnSpc>
                <a:spcPts val="1600"/>
              </a:lnSpc>
              <a:buClr>
                <a:schemeClr val="accent4"/>
              </a:buClr>
              <a:buSzPct val="65000"/>
            </a:pPr>
            <a:r>
              <a:rPr lang="en-GB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The key to success </a:t>
            </a:r>
          </a:p>
          <a:p>
            <a:pPr algn="ctr">
              <a:lnSpc>
                <a:spcPts val="1600"/>
              </a:lnSpc>
              <a:buClr>
                <a:schemeClr val="accent4"/>
              </a:buClr>
              <a:buSzPct val="65000"/>
            </a:pPr>
            <a:r>
              <a:rPr lang="en-GB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is action…</a:t>
            </a:r>
          </a:p>
        </p:txBody>
      </p:sp>
      <p:sp>
        <p:nvSpPr>
          <p:cNvPr id="53" name="Action planning workshops">
            <a:extLst>
              <a:ext uri="{FF2B5EF4-FFF2-40B4-BE49-F238E27FC236}">
                <a16:creationId xmlns:a16="http://schemas.microsoft.com/office/drawing/2014/main" id="{26787BDD-6363-ED23-E012-B7BCE8BDC04E}"/>
              </a:ext>
            </a:extLst>
          </p:cNvPr>
          <p:cNvSpPr txBox="1"/>
          <p:nvPr/>
        </p:nvSpPr>
        <p:spPr>
          <a:xfrm>
            <a:off x="10124998" y="3526819"/>
            <a:ext cx="1591803" cy="5984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>
              <a:lnSpc>
                <a:spcPts val="1600"/>
              </a:lnSpc>
              <a:buClr>
                <a:schemeClr val="accent4"/>
              </a:buClr>
              <a:buSzPct val="65000"/>
            </a:pPr>
            <a:r>
              <a:rPr lang="en-GB" sz="1200" dirty="0">
                <a:solidFill>
                  <a:schemeClr val="accent2"/>
                </a:solidFill>
                <a:latin typeface="Century Gothic" panose="020B0502020202020204" pitchFamily="34" charset="0"/>
              </a:rPr>
              <a:t>…the essential in action is perseverance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905FC3-1118-FC20-75D4-9228E503E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00" y="1194523"/>
            <a:ext cx="1180800" cy="10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3DE62-B68A-DEA8-6C61-6FDCBEE63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401" y="1211382"/>
            <a:ext cx="1180800" cy="1064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A632FC-3345-931E-9FCD-2583C99E1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601" y="1188863"/>
            <a:ext cx="1180800" cy="1064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DF5645-27DA-D590-69F9-563756C1B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801" y="1188863"/>
            <a:ext cx="1180800" cy="10643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991B29-27E8-66EA-9F94-0A754B2D4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0001" y="1211382"/>
            <a:ext cx="1180800" cy="10643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857F393-2316-142C-126E-85B191F28F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001" y="1398847"/>
            <a:ext cx="1180800" cy="876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82056-0772-D7BF-6030-52958CDDEC46}"/>
              </a:ext>
            </a:extLst>
          </p:cNvPr>
          <p:cNvSpPr txBox="1"/>
          <p:nvPr/>
        </p:nvSpPr>
        <p:spPr>
          <a:xfrm>
            <a:off x="2684086" y="4742678"/>
            <a:ext cx="71988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9FE3"/>
                </a:solidFill>
                <a:latin typeface="Century Gothic" panose="020B0502020202020204" pitchFamily="34" charset="0"/>
                <a:sym typeface="Avenir Heavy"/>
              </a:rPr>
              <a:t>An incredible outcome in light of the national industrial climate and cost of living challenges faced by employees</a:t>
            </a:r>
          </a:p>
        </p:txBody>
      </p:sp>
    </p:spTree>
    <p:extLst>
      <p:ext uri="{BB962C8B-B14F-4D97-AF65-F5344CB8AC3E}">
        <p14:creationId xmlns:p14="http://schemas.microsoft.com/office/powerpoint/2010/main" val="122174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8ACB3-8931-2D68-9451-B77F91DB3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5600" y="6377396"/>
            <a:ext cx="356400" cy="23338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F1677-EC94-1D48-89B1-D4CCE5C3B7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7E7D8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6C912-8653-B335-335D-08C2869F8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14600" y="6382179"/>
            <a:ext cx="2057400" cy="2285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00" b="0" i="0" u="none" strike="noStrike" kern="1200" cap="none" spc="0" normalizeH="0" baseline="0" noProof="0" dirty="0">
                <a:ln>
                  <a:noFill/>
                </a:ln>
                <a:solidFill>
                  <a:srgbClr val="7E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Confidential   |   © People Insight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4F9EDA6-243D-2A77-EBAE-0FAFBA51377C}"/>
              </a:ext>
            </a:extLst>
          </p:cNvPr>
          <p:cNvSpPr txBox="1">
            <a:spLocks/>
          </p:cNvSpPr>
          <p:nvPr/>
        </p:nvSpPr>
        <p:spPr>
          <a:xfrm>
            <a:off x="712800" y="3810478"/>
            <a:ext cx="4292009" cy="51296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accent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venir Black"/>
              </a:rPr>
              <a:t>Q&amp;A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sym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96067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D120FBA-71C3-853C-357B-B56E2637BC40}"/>
              </a:ext>
            </a:extLst>
          </p:cNvPr>
          <p:cNvSpPr/>
          <p:nvPr/>
        </p:nvSpPr>
        <p:spPr>
          <a:xfrm>
            <a:off x="6096000" y="-40748"/>
            <a:ext cx="6096000" cy="6858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BC7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657634-0F7F-94A1-4C3A-D0F640769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B9974-2E86-1993-F309-CD5B73E83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DC3CC6-5845-5C2A-60FD-ACC6430F02E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Contents</a:t>
            </a:r>
          </a:p>
        </p:txBody>
      </p:sp>
      <p:sp>
        <p:nvSpPr>
          <p:cNvPr id="5" name="Action planning workshops">
            <a:extLst>
              <a:ext uri="{FF2B5EF4-FFF2-40B4-BE49-F238E27FC236}">
                <a16:creationId xmlns:a16="http://schemas.microsoft.com/office/drawing/2014/main" id="{E9425DE1-6D76-6D5A-B072-6FBEAB989EC4}"/>
              </a:ext>
            </a:extLst>
          </p:cNvPr>
          <p:cNvSpPr txBox="1"/>
          <p:nvPr/>
        </p:nvSpPr>
        <p:spPr>
          <a:xfrm>
            <a:off x="374399" y="2238066"/>
            <a:ext cx="5156967" cy="245323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no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marL="316800" indent="-316800"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+mj-lt"/>
              <a:buAutoNum type="arabicPeriod"/>
            </a:pPr>
            <a:r>
              <a:rPr lang="en-GB" sz="1800" b="1" dirty="0">
                <a:solidFill>
                  <a:srgbClr val="192D42"/>
                </a:solidFill>
                <a:latin typeface="Century Gothic" panose="020B0502020202020204" pitchFamily="34" charset="0"/>
              </a:rPr>
              <a:t>Headline messages</a:t>
            </a:r>
          </a:p>
          <a:p>
            <a:pPr marL="316800" indent="-316800"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+mj-lt"/>
              <a:buAutoNum type="arabicPeriod"/>
            </a:pPr>
            <a:r>
              <a:rPr lang="en-GB" sz="1800" b="1" dirty="0">
                <a:solidFill>
                  <a:srgbClr val="192D42"/>
                </a:solidFill>
                <a:latin typeface="Century Gothic" panose="020B0502020202020204" pitchFamily="34" charset="0"/>
              </a:rPr>
              <a:t>Employee engagement scores in detail</a:t>
            </a:r>
          </a:p>
          <a:p>
            <a:pPr marL="316800" indent="-316800"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+mj-lt"/>
              <a:buAutoNum type="arabicPeriod"/>
            </a:pPr>
            <a:r>
              <a:rPr lang="en-GB" sz="1800" b="1" dirty="0">
                <a:solidFill>
                  <a:srgbClr val="192D42"/>
                </a:solidFill>
                <a:latin typeface="Century Gothic" panose="020B0502020202020204" pitchFamily="34" charset="0"/>
              </a:rPr>
              <a:t>Highs and lows, comments</a:t>
            </a:r>
          </a:p>
          <a:p>
            <a:pPr marL="316800" indent="-316800"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+mj-lt"/>
              <a:buAutoNum type="arabicPeriod"/>
            </a:pPr>
            <a:r>
              <a:rPr lang="en-GB" sz="1800" b="1" dirty="0">
                <a:solidFill>
                  <a:srgbClr val="192D42"/>
                </a:solidFill>
                <a:latin typeface="Century Gothic" panose="020B0502020202020204" pitchFamily="34" charset="0"/>
              </a:rPr>
              <a:t>Focus areas</a:t>
            </a:r>
          </a:p>
          <a:p>
            <a:pPr marL="316800" indent="-316800"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+mj-lt"/>
              <a:buAutoNum type="arabicPeriod"/>
            </a:pPr>
            <a:r>
              <a:rPr lang="en-GB" sz="1800" b="1" dirty="0">
                <a:solidFill>
                  <a:srgbClr val="192D42"/>
                </a:solidFill>
                <a:latin typeface="Century Gothic" panose="020B0502020202020204" pitchFamily="34" charset="0"/>
              </a:rPr>
              <a:t>Hotspots</a:t>
            </a:r>
          </a:p>
          <a:p>
            <a:pPr marL="316800" indent="-316800"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+mj-lt"/>
              <a:buAutoNum type="arabicPeriod"/>
            </a:pPr>
            <a:r>
              <a:rPr lang="en-GB" sz="1800" b="1" dirty="0">
                <a:solidFill>
                  <a:srgbClr val="192D42"/>
                </a:solidFill>
                <a:latin typeface="Century Gothic" panose="020B0502020202020204" pitchFamily="34" charset="0"/>
              </a:rPr>
              <a:t>Summary and next steps</a:t>
            </a:r>
          </a:p>
        </p:txBody>
      </p:sp>
      <p:sp>
        <p:nvSpPr>
          <p:cNvPr id="11" name="Action planning workshops">
            <a:extLst>
              <a:ext uri="{FF2B5EF4-FFF2-40B4-BE49-F238E27FC236}">
                <a16:creationId xmlns:a16="http://schemas.microsoft.com/office/drawing/2014/main" id="{2E85DE89-27E5-4FD0-3519-3287617D2FC5}"/>
              </a:ext>
            </a:extLst>
          </p:cNvPr>
          <p:cNvSpPr txBox="1"/>
          <p:nvPr/>
        </p:nvSpPr>
        <p:spPr>
          <a:xfrm>
            <a:off x="6844804" y="2238066"/>
            <a:ext cx="3954578" cy="281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2400"/>
              </a:lnSpc>
              <a:spcBef>
                <a:spcPts val="800"/>
              </a:spcBef>
            </a:pPr>
            <a:r>
              <a:rPr lang="en-GB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Survey response rate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3B110A1-C39D-4A67-DF9B-1884B60D13EE}"/>
              </a:ext>
            </a:extLst>
          </p:cNvPr>
          <p:cNvSpPr txBox="1">
            <a:spLocks/>
          </p:cNvSpPr>
          <p:nvPr/>
        </p:nvSpPr>
        <p:spPr>
          <a:xfrm>
            <a:off x="6844804" y="2705425"/>
            <a:ext cx="2214887" cy="12824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accent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algn="ctr">
              <a:lnSpc>
                <a:spcPts val="10000"/>
              </a:lnSpc>
            </a:pPr>
            <a:r>
              <a:rPr lang="en-GB" sz="10000" dirty="0">
                <a:solidFill>
                  <a:schemeClr val="accent4"/>
                </a:solidFill>
                <a:latin typeface="Century Gothic" panose="020B0502020202020204" pitchFamily="34" charset="0"/>
              </a:rPr>
              <a:t>32</a:t>
            </a:r>
            <a:r>
              <a:rPr lang="en-GB" sz="6000" dirty="0">
                <a:solidFill>
                  <a:schemeClr val="accent4"/>
                </a:solidFill>
                <a:latin typeface="Century Gothic" panose="020B0502020202020204" pitchFamily="34" charset="0"/>
              </a:rPr>
              <a:t>%</a:t>
            </a:r>
            <a:endParaRPr lang="en-GB" sz="70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ction planning workshops">
            <a:extLst>
              <a:ext uri="{FF2B5EF4-FFF2-40B4-BE49-F238E27FC236}">
                <a16:creationId xmlns:a16="http://schemas.microsoft.com/office/drawing/2014/main" id="{10CB6F14-757C-67ED-27A3-CBAD0581D9ED}"/>
              </a:ext>
            </a:extLst>
          </p:cNvPr>
          <p:cNvSpPr txBox="1"/>
          <p:nvPr/>
        </p:nvSpPr>
        <p:spPr>
          <a:xfrm>
            <a:off x="6844804" y="3719805"/>
            <a:ext cx="2214886" cy="2762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2400"/>
              </a:lnSpc>
            </a:pPr>
            <a:r>
              <a:rPr lang="en-GB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vs.61% in 2020</a:t>
            </a:r>
          </a:p>
        </p:txBody>
      </p:sp>
      <p:sp>
        <p:nvSpPr>
          <p:cNvPr id="18" name="Action planning workshops">
            <a:extLst>
              <a:ext uri="{FF2B5EF4-FFF2-40B4-BE49-F238E27FC236}">
                <a16:creationId xmlns:a16="http://schemas.microsoft.com/office/drawing/2014/main" id="{A133235C-A4C3-EF84-CD69-B3A22565AFF1}"/>
              </a:ext>
            </a:extLst>
          </p:cNvPr>
          <p:cNvSpPr txBox="1"/>
          <p:nvPr/>
        </p:nvSpPr>
        <p:spPr>
          <a:xfrm>
            <a:off x="9420639" y="3174503"/>
            <a:ext cx="2396962" cy="4886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2000"/>
              </a:lnSpc>
            </a:pPr>
            <a:r>
              <a:rPr lang="en-GB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317 / 999</a:t>
            </a:r>
          </a:p>
          <a:p>
            <a:pPr>
              <a:lnSpc>
                <a:spcPts val="2000"/>
              </a:lnSpc>
            </a:pPr>
            <a:r>
              <a:rPr lang="en-GB" sz="1200" dirty="0">
                <a:solidFill>
                  <a:schemeClr val="tx2"/>
                </a:solidFill>
                <a:latin typeface="Century Gothic" panose="020B0502020202020204" pitchFamily="34" charset="0"/>
              </a:rPr>
              <a:t>responses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386BE-66CA-B15A-C180-EBE6C7581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352" y="40748"/>
            <a:ext cx="596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5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72B5FC2-4A74-CCC0-0E80-EFE9933414C6}"/>
              </a:ext>
            </a:extLst>
          </p:cNvPr>
          <p:cNvSpPr/>
          <p:nvPr/>
        </p:nvSpPr>
        <p:spPr>
          <a:xfrm>
            <a:off x="6657600" y="917537"/>
            <a:ext cx="5159995" cy="5088681"/>
          </a:xfrm>
          <a:prstGeom prst="roundRect">
            <a:avLst>
              <a:gd name="adj" fmla="val 20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4400" tIns="374400" rIns="374400" bIns="374400" rtlCol="0" anchor="t" anchorCtr="0"/>
          <a:lstStyle/>
          <a:p>
            <a:pPr>
              <a:lnSpc>
                <a:spcPts val="2200"/>
              </a:lnSpc>
              <a:spcBef>
                <a:spcPts val="1600"/>
              </a:spcBef>
            </a:pPr>
            <a:r>
              <a:rPr lang="en-GB" sz="1600" b="1" dirty="0">
                <a:solidFill>
                  <a:srgbClr val="EC6525"/>
                </a:solidFill>
                <a:latin typeface="Century Gothic" panose="020B0502020202020204" pitchFamily="34" charset="0"/>
              </a:rPr>
              <a:t>Areas for focus</a:t>
            </a:r>
          </a:p>
          <a:p>
            <a:pPr marL="208800" indent="-208800">
              <a:lnSpc>
                <a:spcPts val="2200"/>
              </a:lnSpc>
              <a:spcBef>
                <a:spcPts val="16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Low response rate</a:t>
            </a:r>
          </a:p>
          <a:p>
            <a:pPr marL="208800" indent="-208800">
              <a:lnSpc>
                <a:spcPts val="2200"/>
              </a:lnSpc>
              <a:spcBef>
                <a:spcPts val="16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Notable drop in worklife balance question</a:t>
            </a:r>
          </a:p>
          <a:p>
            <a:pPr marL="208800" indent="-208800">
              <a:lnSpc>
                <a:spcPts val="2200"/>
              </a:lnSpc>
              <a:spcBef>
                <a:spcPts val="16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Opportunities to better collaborate</a:t>
            </a:r>
          </a:p>
          <a:p>
            <a:pPr marL="208800" indent="-208800">
              <a:lnSpc>
                <a:spcPts val="2200"/>
              </a:lnSpc>
              <a:spcBef>
                <a:spcPts val="16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Consideration of how change is managed</a:t>
            </a:r>
          </a:p>
          <a:p>
            <a:pPr marL="208800" indent="-208800">
              <a:lnSpc>
                <a:spcPts val="2200"/>
              </a:lnSpc>
              <a:spcBef>
                <a:spcPts val="16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Notable hotspots by demographics (Control, Crew Manager, Protection etc.)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B9974-2E86-1993-F309-CD5B73E83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DC3CC6-5845-5C2A-60FD-ACC6430F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0" y="237601"/>
            <a:ext cx="11342401" cy="288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Headline messages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657634-0F7F-94A1-4C3A-D0F640769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Action planning workshops">
            <a:extLst>
              <a:ext uri="{FF2B5EF4-FFF2-40B4-BE49-F238E27FC236}">
                <a16:creationId xmlns:a16="http://schemas.microsoft.com/office/drawing/2014/main" id="{8E4DC2A3-23DD-24E3-0D8F-38A73E480D32}"/>
              </a:ext>
            </a:extLst>
          </p:cNvPr>
          <p:cNvSpPr txBox="1"/>
          <p:nvPr/>
        </p:nvSpPr>
        <p:spPr>
          <a:xfrm>
            <a:off x="374397" y="1207087"/>
            <a:ext cx="5159995" cy="4508991"/>
          </a:xfrm>
          <a:prstGeom prst="rect">
            <a:avLst/>
          </a:prstGeom>
          <a:noFill/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marL="208800" indent="-208800">
              <a:lnSpc>
                <a:spcPts val="22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dirty="0">
                <a:solidFill>
                  <a:schemeClr val="accent2"/>
                </a:solidFill>
                <a:latin typeface="Century Gothic" panose="020B0502020202020204" pitchFamily="34" charset="0"/>
              </a:rPr>
              <a:t>Strong employee engagement score and Top Quartile position retained</a:t>
            </a:r>
          </a:p>
          <a:p>
            <a:pPr marL="208800" indent="-208800">
              <a:lnSpc>
                <a:spcPts val="22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dirty="0">
                <a:solidFill>
                  <a:schemeClr val="accent2"/>
                </a:solidFill>
                <a:latin typeface="Century Gothic" panose="020B0502020202020204" pitchFamily="34" charset="0"/>
              </a:rPr>
              <a:t>All themes scoring higher than the Fire and Rescue external benchmark (no question has scored lower than the benchmark)</a:t>
            </a:r>
          </a:p>
          <a:p>
            <a:pPr marL="208800" indent="-208800">
              <a:lnSpc>
                <a:spcPts val="22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dirty="0">
                <a:solidFill>
                  <a:schemeClr val="accent2"/>
                </a:solidFill>
                <a:latin typeface="Century Gothic" panose="020B0502020202020204" pitchFamily="34" charset="0"/>
              </a:rPr>
              <a:t>Good confidence in the future of the Merseyside FRA</a:t>
            </a:r>
          </a:p>
          <a:p>
            <a:pPr marL="208800" indent="-208800">
              <a:lnSpc>
                <a:spcPts val="22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dirty="0">
                <a:solidFill>
                  <a:schemeClr val="accent2"/>
                </a:solidFill>
                <a:latin typeface="Century Gothic" panose="020B0502020202020204" pitchFamily="34" charset="0"/>
              </a:rPr>
              <a:t>Staff feeling recognised and valued as well as useful appraisal</a:t>
            </a:r>
          </a:p>
          <a:p>
            <a:pPr marL="208800" indent="-208800">
              <a:lnSpc>
                <a:spcPts val="22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dirty="0">
                <a:solidFill>
                  <a:schemeClr val="accent2"/>
                </a:solidFill>
                <a:latin typeface="Century Gothic" panose="020B0502020202020204" pitchFamily="34" charset="0"/>
              </a:rPr>
              <a:t>Strong alignment to the values, understanding of the direction and personal connection to it</a:t>
            </a:r>
          </a:p>
          <a:p>
            <a:pPr marL="208800" indent="-208800">
              <a:lnSpc>
                <a:spcPts val="22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dirty="0">
                <a:solidFill>
                  <a:schemeClr val="accent2"/>
                </a:solidFill>
                <a:latin typeface="Century Gothic" panose="020B0502020202020204" pitchFamily="34" charset="0"/>
              </a:rPr>
              <a:t>Good communication channels/opportunities between leaders and staff</a:t>
            </a:r>
          </a:p>
        </p:txBody>
      </p:sp>
      <p:sp>
        <p:nvSpPr>
          <p:cNvPr id="19" name="Action planning workshops">
            <a:extLst>
              <a:ext uri="{FF2B5EF4-FFF2-40B4-BE49-F238E27FC236}">
                <a16:creationId xmlns:a16="http://schemas.microsoft.com/office/drawing/2014/main" id="{37863513-0632-7355-91A5-335E42B506C5}"/>
              </a:ext>
            </a:extLst>
          </p:cNvPr>
          <p:cNvSpPr txBox="1"/>
          <p:nvPr/>
        </p:nvSpPr>
        <p:spPr>
          <a:xfrm>
            <a:off x="7283990" y="1998433"/>
            <a:ext cx="3954578" cy="2763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marL="208800" indent="-208800"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endParaRPr lang="en-GB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6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B9974-2E86-1993-F309-CD5B73E83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DC3CC6-5845-5C2A-60FD-ACC6430F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0" y="237601"/>
            <a:ext cx="11342401" cy="288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Since the last survey – changes that have ‘impacted you positively’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657634-0F7F-94A1-4C3A-D0F640769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9" name="Action planning workshops">
            <a:extLst>
              <a:ext uri="{FF2B5EF4-FFF2-40B4-BE49-F238E27FC236}">
                <a16:creationId xmlns:a16="http://schemas.microsoft.com/office/drawing/2014/main" id="{37863513-0632-7355-91A5-335E42B506C5}"/>
              </a:ext>
            </a:extLst>
          </p:cNvPr>
          <p:cNvSpPr txBox="1"/>
          <p:nvPr/>
        </p:nvSpPr>
        <p:spPr>
          <a:xfrm>
            <a:off x="7283990" y="1998433"/>
            <a:ext cx="3954578" cy="2763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marL="208800" indent="-208800"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endParaRPr lang="en-GB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C8F50-CDFD-60A1-4EFE-D3A2F967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7" y="1438721"/>
            <a:ext cx="584200" cy="431800"/>
          </a:xfrm>
          <a:prstGeom prst="rect">
            <a:avLst/>
          </a:prstGeom>
        </p:spPr>
      </p:pic>
      <p:sp>
        <p:nvSpPr>
          <p:cNvPr id="6" name="Action planning workshops">
            <a:extLst>
              <a:ext uri="{FF2B5EF4-FFF2-40B4-BE49-F238E27FC236}">
                <a16:creationId xmlns:a16="http://schemas.microsoft.com/office/drawing/2014/main" id="{FE7353EA-4900-EDD3-DA1B-6ADC02BC5891}"/>
              </a:ext>
            </a:extLst>
          </p:cNvPr>
          <p:cNvSpPr txBox="1"/>
          <p:nvPr/>
        </p:nvSpPr>
        <p:spPr>
          <a:xfrm>
            <a:off x="767136" y="1654621"/>
            <a:ext cx="3327200" cy="9047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800"/>
              </a:lnSpc>
            </a:pPr>
            <a:r>
              <a:rPr lang="en-GB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Leadership message has been necessary refresh and is much more comprehensive to teach/promote to others.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8DDDE1-B688-8947-588B-493BFDF7F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7" y="3020140"/>
            <a:ext cx="584200" cy="431800"/>
          </a:xfrm>
          <a:prstGeom prst="rect">
            <a:avLst/>
          </a:prstGeom>
        </p:spPr>
      </p:pic>
      <p:sp>
        <p:nvSpPr>
          <p:cNvPr id="8" name="Action planning workshops">
            <a:extLst>
              <a:ext uri="{FF2B5EF4-FFF2-40B4-BE49-F238E27FC236}">
                <a16:creationId xmlns:a16="http://schemas.microsoft.com/office/drawing/2014/main" id="{9487D5D4-E44C-5FEE-963D-343BBDB9486B}"/>
              </a:ext>
            </a:extLst>
          </p:cNvPr>
          <p:cNvSpPr txBox="1"/>
          <p:nvPr/>
        </p:nvSpPr>
        <p:spPr>
          <a:xfrm>
            <a:off x="767136" y="3236040"/>
            <a:ext cx="3327200" cy="4431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800"/>
              </a:lnSpc>
            </a:pPr>
            <a:r>
              <a:rPr lang="en-GB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Clear open communication from the Leadership team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E092A3-373A-E5ED-42F7-939AA92A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020" y="1337659"/>
            <a:ext cx="584200" cy="431800"/>
          </a:xfrm>
          <a:prstGeom prst="rect">
            <a:avLst/>
          </a:prstGeom>
        </p:spPr>
      </p:pic>
      <p:sp>
        <p:nvSpPr>
          <p:cNvPr id="12" name="Action planning workshops">
            <a:extLst>
              <a:ext uri="{FF2B5EF4-FFF2-40B4-BE49-F238E27FC236}">
                <a16:creationId xmlns:a16="http://schemas.microsoft.com/office/drawing/2014/main" id="{FCA26F98-BAAE-2B96-F786-AB913F1F7484}"/>
              </a:ext>
            </a:extLst>
          </p:cNvPr>
          <p:cNvSpPr txBox="1"/>
          <p:nvPr/>
        </p:nvSpPr>
        <p:spPr>
          <a:xfrm>
            <a:off x="4636619" y="1553559"/>
            <a:ext cx="3327200" cy="4431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800"/>
              </a:lnSpc>
            </a:pPr>
            <a:r>
              <a:rPr lang="en-GB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Consideration for improved flexible working and hybrid working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3ACC2-20E2-CFE5-7DDE-834A8A5A3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37" y="2906081"/>
            <a:ext cx="584200" cy="431800"/>
          </a:xfrm>
          <a:prstGeom prst="rect">
            <a:avLst/>
          </a:prstGeom>
        </p:spPr>
      </p:pic>
      <p:sp>
        <p:nvSpPr>
          <p:cNvPr id="14" name="Action planning workshops">
            <a:extLst>
              <a:ext uri="{FF2B5EF4-FFF2-40B4-BE49-F238E27FC236}">
                <a16:creationId xmlns:a16="http://schemas.microsoft.com/office/drawing/2014/main" id="{76B0698E-BF5A-2003-C5C2-3EC784EEF5ED}"/>
              </a:ext>
            </a:extLst>
          </p:cNvPr>
          <p:cNvSpPr txBox="1"/>
          <p:nvPr/>
        </p:nvSpPr>
        <p:spPr>
          <a:xfrm>
            <a:off x="4546836" y="3121981"/>
            <a:ext cx="3327200" cy="4431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800"/>
              </a:lnSpc>
            </a:pPr>
            <a:r>
              <a:rPr lang="en-GB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Culture of openness ,communication and staff networks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8D11DF-5B1B-8EDC-73E7-84E77D588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75" y="4474503"/>
            <a:ext cx="584200" cy="431800"/>
          </a:xfrm>
          <a:prstGeom prst="rect">
            <a:avLst/>
          </a:prstGeom>
        </p:spPr>
      </p:pic>
      <p:sp>
        <p:nvSpPr>
          <p:cNvPr id="16" name="Action planning workshops">
            <a:extLst>
              <a:ext uri="{FF2B5EF4-FFF2-40B4-BE49-F238E27FC236}">
                <a16:creationId xmlns:a16="http://schemas.microsoft.com/office/drawing/2014/main" id="{21286289-C490-6DD4-41DE-7325CA4E2944}"/>
              </a:ext>
            </a:extLst>
          </p:cNvPr>
          <p:cNvSpPr txBox="1"/>
          <p:nvPr/>
        </p:nvSpPr>
        <p:spPr>
          <a:xfrm>
            <a:off x="1455674" y="4690403"/>
            <a:ext cx="3327200" cy="4431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800"/>
              </a:lnSpc>
            </a:pPr>
            <a:r>
              <a:rPr lang="en-GB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Updated vision and values of the service.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B908D7-1C14-2F37-4922-278FCF1D0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201" y="2013920"/>
            <a:ext cx="584200" cy="431800"/>
          </a:xfrm>
          <a:prstGeom prst="rect">
            <a:avLst/>
          </a:prstGeom>
        </p:spPr>
      </p:pic>
      <p:sp>
        <p:nvSpPr>
          <p:cNvPr id="18" name="Action planning workshops">
            <a:extLst>
              <a:ext uri="{FF2B5EF4-FFF2-40B4-BE49-F238E27FC236}">
                <a16:creationId xmlns:a16="http://schemas.microsoft.com/office/drawing/2014/main" id="{8C251C7E-02CD-2BC5-B480-CA19B249D689}"/>
              </a:ext>
            </a:extLst>
          </p:cNvPr>
          <p:cNvSpPr txBox="1"/>
          <p:nvPr/>
        </p:nvSpPr>
        <p:spPr>
          <a:xfrm>
            <a:off x="8144800" y="2229820"/>
            <a:ext cx="3327200" cy="4431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800"/>
              </a:lnSpc>
            </a:pPr>
            <a:r>
              <a:rPr lang="en-GB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Empowerment in Decision Making for Senior Managers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F242CA-F942-E689-FDED-46618B57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664" y="3934039"/>
            <a:ext cx="584200" cy="431800"/>
          </a:xfrm>
          <a:prstGeom prst="rect">
            <a:avLst/>
          </a:prstGeom>
        </p:spPr>
      </p:pic>
      <p:sp>
        <p:nvSpPr>
          <p:cNvPr id="23" name="Action planning workshops">
            <a:extLst>
              <a:ext uri="{FF2B5EF4-FFF2-40B4-BE49-F238E27FC236}">
                <a16:creationId xmlns:a16="http://schemas.microsoft.com/office/drawing/2014/main" id="{A3874021-5E5C-5B71-A042-10FEE98E773F}"/>
              </a:ext>
            </a:extLst>
          </p:cNvPr>
          <p:cNvSpPr txBox="1"/>
          <p:nvPr/>
        </p:nvSpPr>
        <p:spPr>
          <a:xfrm>
            <a:off x="8335263" y="4149939"/>
            <a:ext cx="3327200" cy="4431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800"/>
              </a:lnSpc>
            </a:pPr>
            <a:r>
              <a:rPr lang="en-GB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The promotion of good, competent officers into senior positions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107E3A-047A-6555-FB57-71377DA0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218" y="4961195"/>
            <a:ext cx="584200" cy="431800"/>
          </a:xfrm>
          <a:prstGeom prst="rect">
            <a:avLst/>
          </a:prstGeom>
        </p:spPr>
      </p:pic>
      <p:sp>
        <p:nvSpPr>
          <p:cNvPr id="25" name="Action planning workshops">
            <a:extLst>
              <a:ext uri="{FF2B5EF4-FFF2-40B4-BE49-F238E27FC236}">
                <a16:creationId xmlns:a16="http://schemas.microsoft.com/office/drawing/2014/main" id="{C23C76A3-9365-1255-3ED3-2A2442594DCB}"/>
              </a:ext>
            </a:extLst>
          </p:cNvPr>
          <p:cNvSpPr txBox="1"/>
          <p:nvPr/>
        </p:nvSpPr>
        <p:spPr>
          <a:xfrm>
            <a:off x="5525762" y="5198290"/>
            <a:ext cx="3327200" cy="2123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800"/>
              </a:lnSpc>
            </a:pPr>
            <a:r>
              <a:rPr lang="en-GB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Flexibility of shift patterns</a:t>
            </a:r>
          </a:p>
        </p:txBody>
      </p:sp>
    </p:spTree>
    <p:extLst>
      <p:ext uri="{BB962C8B-B14F-4D97-AF65-F5344CB8AC3E}">
        <p14:creationId xmlns:p14="http://schemas.microsoft.com/office/powerpoint/2010/main" val="244993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B9974-2E86-1993-F309-CD5B73E83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DC3CC6-5845-5C2A-60FD-ACC6430F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0" y="237601"/>
            <a:ext cx="11342401" cy="288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Survey themes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657634-0F7F-94A1-4C3A-D0F640769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442CF0C-8B8E-66F3-39E1-EB210E43B242}"/>
              </a:ext>
            </a:extLst>
          </p:cNvPr>
          <p:cNvSpPr/>
          <p:nvPr/>
        </p:nvSpPr>
        <p:spPr>
          <a:xfrm>
            <a:off x="172585" y="1348042"/>
            <a:ext cx="2006411" cy="3865984"/>
          </a:xfrm>
          <a:prstGeom prst="roundRect">
            <a:avLst>
              <a:gd name="adj" fmla="val 20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0800" tIns="280800" rIns="280800" bIns="280800" rtlCol="0" anchor="t" anchorCtr="0"/>
          <a:lstStyle/>
          <a:p>
            <a:pPr>
              <a:lnSpc>
                <a:spcPts val="1600"/>
              </a:lnSpc>
              <a:spcBef>
                <a:spcPts val="1400"/>
              </a:spcBef>
            </a:pPr>
            <a:r>
              <a:rPr lang="en-GB" sz="1050" b="1" dirty="0">
                <a:solidFill>
                  <a:srgbClr val="EC6525"/>
                </a:solidFill>
                <a:latin typeface="Century Gothic" panose="020B0502020202020204" pitchFamily="34" charset="0"/>
              </a:rPr>
              <a:t>Themes remaining strong</a:t>
            </a:r>
          </a:p>
          <a:p>
            <a:pPr marL="172800" indent="-172800">
              <a:lnSpc>
                <a:spcPts val="1600"/>
              </a:lnSpc>
              <a:spcBef>
                <a:spcPts val="14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050" dirty="0">
                <a:solidFill>
                  <a:srgbClr val="7E7D83"/>
                </a:solidFill>
                <a:latin typeface="Century Gothic" panose="020B0502020202020204" pitchFamily="34" charset="0"/>
              </a:rPr>
              <a:t>Scores over performing against the Fire and Rescue benchmark</a:t>
            </a:r>
          </a:p>
          <a:p>
            <a:pPr marL="172800" indent="-172800">
              <a:lnSpc>
                <a:spcPts val="1600"/>
              </a:lnSpc>
              <a:spcBef>
                <a:spcPts val="14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050" dirty="0">
                <a:solidFill>
                  <a:srgbClr val="7E7D83"/>
                </a:solidFill>
                <a:latin typeface="Century Gothic" panose="020B0502020202020204" pitchFamily="34" charset="0"/>
              </a:rPr>
              <a:t>Themes primarily in line to the previous survey </a:t>
            </a:r>
          </a:p>
          <a:p>
            <a:pPr marL="172800" indent="-172800">
              <a:lnSpc>
                <a:spcPts val="1600"/>
              </a:lnSpc>
              <a:spcBef>
                <a:spcPts val="14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r>
              <a:rPr lang="en-GB" sz="1050" dirty="0">
                <a:solidFill>
                  <a:srgbClr val="7E7D83"/>
                </a:solidFill>
                <a:latin typeface="Century Gothic" panose="020B0502020202020204" pitchFamily="34" charset="0"/>
              </a:rPr>
              <a:t>Two notable drops (Teamwork and Health and Wellbeing)</a:t>
            </a:r>
          </a:p>
        </p:txBody>
      </p:sp>
      <p:graphicFrame>
        <p:nvGraphicFramePr>
          <p:cNvPr id="21" name="Table 5">
            <a:extLst>
              <a:ext uri="{FF2B5EF4-FFF2-40B4-BE49-F238E27FC236}">
                <a16:creationId xmlns:a16="http://schemas.microsoft.com/office/drawing/2014/main" id="{8248EE34-254D-98C6-57F4-05B9794A5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928947"/>
              </p:ext>
            </p:extLst>
          </p:nvPr>
        </p:nvGraphicFramePr>
        <p:xfrm>
          <a:off x="2446484" y="834514"/>
          <a:ext cx="9745516" cy="3560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692">
                  <a:extLst>
                    <a:ext uri="{9D8B030D-6E8A-4147-A177-3AD203B41FA5}">
                      <a16:colId xmlns:a16="http://schemas.microsoft.com/office/drawing/2014/main" val="3637113004"/>
                    </a:ext>
                  </a:extLst>
                </a:gridCol>
                <a:gridCol w="6057956">
                  <a:extLst>
                    <a:ext uri="{9D8B030D-6E8A-4147-A177-3AD203B41FA5}">
                      <a16:colId xmlns:a16="http://schemas.microsoft.com/office/drawing/2014/main" val="1572335554"/>
                    </a:ext>
                  </a:extLst>
                </a:gridCol>
                <a:gridCol w="847994">
                  <a:extLst>
                    <a:ext uri="{9D8B030D-6E8A-4147-A177-3AD203B41FA5}">
                      <a16:colId xmlns:a16="http://schemas.microsoft.com/office/drawing/2014/main" val="3805272838"/>
                    </a:ext>
                  </a:extLst>
                </a:gridCol>
                <a:gridCol w="898874">
                  <a:extLst>
                    <a:ext uri="{9D8B030D-6E8A-4147-A177-3AD203B41FA5}">
                      <a16:colId xmlns:a16="http://schemas.microsoft.com/office/drawing/2014/main" val="2293749357"/>
                    </a:ext>
                  </a:extLst>
                </a:gridCol>
              </a:tblGrid>
              <a:tr h="48974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THEME</a:t>
                      </a:r>
                    </a:p>
                  </a:txBody>
                  <a:tcPr marL="91200" marR="91200" marT="45599" marB="4559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RESPONSE BREAKDOWN</a:t>
                      </a:r>
                    </a:p>
                    <a:p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GB" sz="800" b="0" dirty="0">
                          <a:solidFill>
                            <a:srgbClr val="00A5C9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favourable  </a:t>
                      </a:r>
                      <a:r>
                        <a:rPr lang="en-GB" sz="800" b="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neutral  </a:t>
                      </a:r>
                      <a:r>
                        <a:rPr lang="en-GB" sz="800" b="0" dirty="0">
                          <a:solidFill>
                            <a:srgbClr val="FD6A0E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unfavourable)</a:t>
                      </a:r>
                    </a:p>
                  </a:txBody>
                  <a:tcPr marL="91200" marR="91200" marT="45599" marB="4559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Vs. FRS bmk</a:t>
                      </a:r>
                    </a:p>
                  </a:txBody>
                  <a:tcPr marL="91200" marR="91200" marT="45599" marB="4559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Vs. 2020</a:t>
                      </a:r>
                    </a:p>
                  </a:txBody>
                  <a:tcPr marL="91200" marR="91200" marT="45599" marB="4559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48434"/>
                  </a:ext>
                </a:extLst>
              </a:tr>
              <a:tr h="438616">
                <a:tc>
                  <a:txBody>
                    <a:bodyPr/>
                    <a:lstStyle/>
                    <a:p>
                      <a:pPr algn="l" fontAlgn="ctr"/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962651"/>
                  </a:ext>
                </a:extLst>
              </a:tr>
              <a:tr h="438616">
                <a:tc>
                  <a:txBody>
                    <a:bodyPr/>
                    <a:lstStyle/>
                    <a:p>
                      <a:pPr algn="l" fontAlgn="ctr"/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107932"/>
                  </a:ext>
                </a:extLst>
              </a:tr>
              <a:tr h="438616">
                <a:tc>
                  <a:txBody>
                    <a:bodyPr/>
                    <a:lstStyle/>
                    <a:p>
                      <a:pPr algn="l" fontAlgn="ctr"/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557486"/>
                  </a:ext>
                </a:extLst>
              </a:tr>
              <a:tr h="438616">
                <a:tc>
                  <a:txBody>
                    <a:bodyPr/>
                    <a:lstStyle/>
                    <a:p>
                      <a:pPr algn="l" fontAlgn="ctr"/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845565"/>
                  </a:ext>
                </a:extLst>
              </a:tr>
              <a:tr h="438616">
                <a:tc>
                  <a:txBody>
                    <a:bodyPr/>
                    <a:lstStyle/>
                    <a:p>
                      <a:pPr algn="l" fontAlgn="ctr"/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249328"/>
                  </a:ext>
                </a:extLst>
              </a:tr>
              <a:tr h="438616">
                <a:tc>
                  <a:txBody>
                    <a:bodyPr/>
                    <a:lstStyle/>
                    <a:p>
                      <a:pPr algn="l" fontAlgn="ctr"/>
                      <a:endParaRPr lang="en-GB" sz="1400" b="1" i="0" u="none" strike="noStrike" dirty="0">
                        <a:solidFill>
                          <a:srgbClr val="FD6A0E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740253"/>
                  </a:ext>
                </a:extLst>
              </a:tr>
              <a:tr h="438616">
                <a:tc>
                  <a:txBody>
                    <a:bodyPr/>
                    <a:lstStyle/>
                    <a:p>
                      <a:pPr algn="l" fontAlgn="ctr"/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00" marR="9500" marT="95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38258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85DF057-325B-4F8E-28C3-F37E15ED1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447" y="1348042"/>
            <a:ext cx="7872554" cy="4403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0B9550-697F-4DD7-A461-1FEF775C2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553" y="1348043"/>
            <a:ext cx="1649321" cy="440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3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0342D38-0FEA-F40E-5988-DB0CCEF9B7DF}"/>
              </a:ext>
            </a:extLst>
          </p:cNvPr>
          <p:cNvSpPr/>
          <p:nvPr/>
        </p:nvSpPr>
        <p:spPr>
          <a:xfrm>
            <a:off x="367962" y="917535"/>
            <a:ext cx="3571236" cy="5091489"/>
          </a:xfrm>
          <a:prstGeom prst="roundRect">
            <a:avLst>
              <a:gd name="adj" fmla="val 20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5200" tIns="475200" rIns="475200" bIns="475200" rtlCol="0" anchor="t" anchorCtr="0"/>
          <a:lstStyle/>
          <a:p>
            <a:pPr>
              <a:lnSpc>
                <a:spcPts val="2400"/>
              </a:lnSpc>
              <a:spcBef>
                <a:spcPts val="800"/>
              </a:spcBef>
            </a:pPr>
            <a:endParaRPr lang="en-GB" sz="160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657634-0F7F-94A1-4C3A-D0F640769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B9974-2E86-1993-F309-CD5B73E83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DC3CC6-5845-5C2A-60FD-ACC6430F02E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Engagement levels</a:t>
            </a:r>
            <a:r>
              <a:rPr lang="en-US" dirty="0"/>
              <a:t> – remaining strong following previous improvement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Action planning workshops">
            <a:extLst>
              <a:ext uri="{FF2B5EF4-FFF2-40B4-BE49-F238E27FC236}">
                <a16:creationId xmlns:a16="http://schemas.microsoft.com/office/drawing/2014/main" id="{37863513-0632-7355-91A5-335E42B506C5}"/>
              </a:ext>
            </a:extLst>
          </p:cNvPr>
          <p:cNvSpPr txBox="1"/>
          <p:nvPr/>
        </p:nvSpPr>
        <p:spPr>
          <a:xfrm>
            <a:off x="7283990" y="1998433"/>
            <a:ext cx="3954578" cy="2763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marL="208800" indent="-208800"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endParaRPr lang="en-GB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8B3F03A-4D0E-1454-5F92-BE68D6C5CA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5522669"/>
              </p:ext>
            </p:extLst>
          </p:nvPr>
        </p:nvGraphicFramePr>
        <p:xfrm>
          <a:off x="-229860" y="1017898"/>
          <a:ext cx="4380800" cy="4094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itle 3">
            <a:extLst>
              <a:ext uri="{FF2B5EF4-FFF2-40B4-BE49-F238E27FC236}">
                <a16:creationId xmlns:a16="http://schemas.microsoft.com/office/drawing/2014/main" id="{2847C22B-4E2B-364F-C335-1330ECD1C687}"/>
              </a:ext>
            </a:extLst>
          </p:cNvPr>
          <p:cNvSpPr txBox="1">
            <a:spLocks/>
          </p:cNvSpPr>
          <p:nvPr/>
        </p:nvSpPr>
        <p:spPr>
          <a:xfrm>
            <a:off x="367963" y="4663286"/>
            <a:ext cx="1785957" cy="769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accent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algn="ctr">
              <a:lnSpc>
                <a:spcPts val="6000"/>
              </a:lnSpc>
            </a:pPr>
            <a:r>
              <a:rPr lang="en-GB" sz="6000" dirty="0">
                <a:solidFill>
                  <a:srgbClr val="7E7D83"/>
                </a:solidFill>
                <a:latin typeface="Century Gothic" panose="020B0502020202020204" pitchFamily="34" charset="0"/>
              </a:rPr>
              <a:t>-2</a:t>
            </a:r>
          </a:p>
        </p:txBody>
      </p:sp>
      <p:sp>
        <p:nvSpPr>
          <p:cNvPr id="15" name="Action planning workshops">
            <a:extLst>
              <a:ext uri="{FF2B5EF4-FFF2-40B4-BE49-F238E27FC236}">
                <a16:creationId xmlns:a16="http://schemas.microsoft.com/office/drawing/2014/main" id="{8060824F-A23F-2713-3313-45774BC67D5D}"/>
              </a:ext>
            </a:extLst>
          </p:cNvPr>
          <p:cNvSpPr txBox="1"/>
          <p:nvPr/>
        </p:nvSpPr>
        <p:spPr>
          <a:xfrm>
            <a:off x="374398" y="5334541"/>
            <a:ext cx="1779522" cy="2763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en-GB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vs. 2020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1BFD3761-2645-C432-EDC8-7372B17E6E76}"/>
              </a:ext>
            </a:extLst>
          </p:cNvPr>
          <p:cNvSpPr txBox="1">
            <a:spLocks/>
          </p:cNvSpPr>
          <p:nvPr/>
        </p:nvSpPr>
        <p:spPr>
          <a:xfrm>
            <a:off x="2159676" y="4663286"/>
            <a:ext cx="1779522" cy="769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accent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algn="ctr">
              <a:lnSpc>
                <a:spcPts val="6000"/>
              </a:lnSpc>
            </a:pPr>
            <a:r>
              <a:rPr lang="en-GB" sz="6000" dirty="0">
                <a:solidFill>
                  <a:srgbClr val="46B13C"/>
                </a:solidFill>
                <a:latin typeface="Century Gothic" panose="020B0502020202020204" pitchFamily="34" charset="0"/>
              </a:rPr>
              <a:t>+7</a:t>
            </a:r>
          </a:p>
        </p:txBody>
      </p:sp>
      <p:sp>
        <p:nvSpPr>
          <p:cNvPr id="18" name="Action planning workshops">
            <a:extLst>
              <a:ext uri="{FF2B5EF4-FFF2-40B4-BE49-F238E27FC236}">
                <a16:creationId xmlns:a16="http://schemas.microsoft.com/office/drawing/2014/main" id="{E3B756DA-89D3-BAD9-3FD7-51952394322D}"/>
              </a:ext>
            </a:extLst>
          </p:cNvPr>
          <p:cNvSpPr txBox="1"/>
          <p:nvPr/>
        </p:nvSpPr>
        <p:spPr>
          <a:xfrm>
            <a:off x="2153239" y="5334541"/>
            <a:ext cx="1779522" cy="2763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en-GB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vs. FRS bmk</a:t>
            </a:r>
          </a:p>
        </p:txBody>
      </p:sp>
      <p:graphicFrame>
        <p:nvGraphicFramePr>
          <p:cNvPr id="26" name="Table 5">
            <a:extLst>
              <a:ext uri="{FF2B5EF4-FFF2-40B4-BE49-F238E27FC236}">
                <a16:creationId xmlns:a16="http://schemas.microsoft.com/office/drawing/2014/main" id="{5F5D84AF-D047-84BA-49F0-61F9E350B6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611933"/>
              </p:ext>
            </p:extLst>
          </p:nvPr>
        </p:nvGraphicFramePr>
        <p:xfrm>
          <a:off x="4124397" y="1001170"/>
          <a:ext cx="8103543" cy="396475"/>
        </p:xfrm>
        <a:graphic>
          <a:graphicData uri="http://schemas.openxmlformats.org/drawingml/2006/table">
            <a:tbl>
              <a:tblPr firstRow="1" bandRow="1"/>
              <a:tblGrid>
                <a:gridCol w="1693843">
                  <a:extLst>
                    <a:ext uri="{9D8B030D-6E8A-4147-A177-3AD203B41FA5}">
                      <a16:colId xmlns:a16="http://schemas.microsoft.com/office/drawing/2014/main" val="3637113004"/>
                    </a:ext>
                  </a:extLst>
                </a:gridCol>
                <a:gridCol w="4733756">
                  <a:extLst>
                    <a:ext uri="{9D8B030D-6E8A-4147-A177-3AD203B41FA5}">
                      <a16:colId xmlns:a16="http://schemas.microsoft.com/office/drawing/2014/main" val="1572335554"/>
                    </a:ext>
                  </a:extLst>
                </a:gridCol>
                <a:gridCol w="809527">
                  <a:extLst>
                    <a:ext uri="{9D8B030D-6E8A-4147-A177-3AD203B41FA5}">
                      <a16:colId xmlns:a16="http://schemas.microsoft.com/office/drawing/2014/main" val="3286639189"/>
                    </a:ext>
                  </a:extLst>
                </a:gridCol>
                <a:gridCol w="866417">
                  <a:extLst>
                    <a:ext uri="{9D8B030D-6E8A-4147-A177-3AD203B41FA5}">
                      <a16:colId xmlns:a16="http://schemas.microsoft.com/office/drawing/2014/main" val="1024901305"/>
                    </a:ext>
                  </a:extLst>
                </a:gridCol>
              </a:tblGrid>
              <a:tr h="396475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QUESTION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RESPONSE BREAKDOWN</a:t>
                      </a:r>
                    </a:p>
                    <a:p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GB" sz="800" b="0" dirty="0">
                          <a:solidFill>
                            <a:srgbClr val="00ADEF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favourable  </a:t>
                      </a:r>
                      <a:r>
                        <a:rPr lang="en-GB" sz="800" b="0" dirty="0">
                          <a:solidFill>
                            <a:srgbClr val="EBEBED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neutral  </a:t>
                      </a:r>
                      <a:r>
                        <a:rPr lang="en-GB" sz="800" b="0" dirty="0">
                          <a:solidFill>
                            <a:srgbClr val="75757D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unfavourable)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FRS bmk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VS. </a:t>
                      </a:r>
                    </a:p>
                    <a:p>
                      <a:pPr algn="ctr"/>
                      <a:r>
                        <a:rPr lang="en-GB" sz="8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18C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4843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1EDA443-16FA-73BD-64AD-6CCEA7B1A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81" y="1482251"/>
            <a:ext cx="3954579" cy="2119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09487-D4EA-9881-A4D3-D969BF652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421" y="1433432"/>
            <a:ext cx="421147" cy="2216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B7CFFF-C46D-2CBC-F8F9-EDE22B850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7503" y="1426880"/>
            <a:ext cx="356400" cy="2300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1459E-8096-C064-80F2-7FB0D3F73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396" y="1498008"/>
            <a:ext cx="2429161" cy="21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1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657634-0F7F-94A1-4C3A-D0F640769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B9974-2E86-1993-F309-CD5B73E83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DC3CC6-5845-5C2A-60FD-ACC6430F02E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Our engagement score</a:t>
            </a:r>
          </a:p>
        </p:txBody>
      </p:sp>
      <p:sp>
        <p:nvSpPr>
          <p:cNvPr id="19" name="Action planning workshops">
            <a:extLst>
              <a:ext uri="{FF2B5EF4-FFF2-40B4-BE49-F238E27FC236}">
                <a16:creationId xmlns:a16="http://schemas.microsoft.com/office/drawing/2014/main" id="{37863513-0632-7355-91A5-335E42B506C5}"/>
              </a:ext>
            </a:extLst>
          </p:cNvPr>
          <p:cNvSpPr txBox="1"/>
          <p:nvPr/>
        </p:nvSpPr>
        <p:spPr>
          <a:xfrm>
            <a:off x="7283990" y="1998433"/>
            <a:ext cx="3954578" cy="2763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marL="208800" indent="-208800"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  <a:buFont typeface=".Lucida Grande UI Regular"/>
              <a:buChar char="►"/>
            </a:pPr>
            <a:endParaRPr lang="en-GB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7FD4CA7-1B8F-B2FD-D13F-76EDB8BB5D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315724"/>
              </p:ext>
            </p:extLst>
          </p:nvPr>
        </p:nvGraphicFramePr>
        <p:xfrm>
          <a:off x="313435" y="1247557"/>
          <a:ext cx="11716005" cy="401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ight Arrow 30">
            <a:extLst>
              <a:ext uri="{FF2B5EF4-FFF2-40B4-BE49-F238E27FC236}">
                <a16:creationId xmlns:a16="http://schemas.microsoft.com/office/drawing/2014/main" id="{8B447C13-FD19-82D8-A295-E4079C55A091}"/>
              </a:ext>
            </a:extLst>
          </p:cNvPr>
          <p:cNvSpPr/>
          <p:nvPr/>
        </p:nvSpPr>
        <p:spPr bwMode="auto">
          <a:xfrm rot="10800000">
            <a:off x="1509356" y="5441140"/>
            <a:ext cx="9600168" cy="651510"/>
          </a:xfrm>
          <a:prstGeom prst="leftRightArrow">
            <a:avLst>
              <a:gd name="adj1" fmla="val 56180"/>
              <a:gd name="adj2" fmla="val 50000"/>
            </a:avLst>
          </a:prstGeom>
          <a:gradFill flip="none" rotWithShape="1">
            <a:gsLst>
              <a:gs pos="85000">
                <a:srgbClr val="46B13C"/>
              </a:gs>
              <a:gs pos="76000">
                <a:srgbClr val="FFDC05"/>
              </a:gs>
              <a:gs pos="64000">
                <a:srgbClr val="FFDC05"/>
              </a:gs>
              <a:gs pos="49000">
                <a:srgbClr val="FA6B13"/>
              </a:gs>
              <a:gs pos="61000">
                <a:srgbClr val="009FE3"/>
              </a:gs>
              <a:gs pos="59000">
                <a:srgbClr val="FA6B13"/>
              </a:gs>
              <a:gs pos="38000">
                <a:srgbClr val="DA183C"/>
              </a:gs>
              <a:gs pos="100000">
                <a:srgbClr val="46B13C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Action planning workshops">
            <a:extLst>
              <a:ext uri="{FF2B5EF4-FFF2-40B4-BE49-F238E27FC236}">
                <a16:creationId xmlns:a16="http://schemas.microsoft.com/office/drawing/2014/main" id="{B6632F12-2EA9-55F3-98BE-6489D0832DF0}"/>
              </a:ext>
            </a:extLst>
          </p:cNvPr>
          <p:cNvSpPr txBox="1"/>
          <p:nvPr/>
        </p:nvSpPr>
        <p:spPr>
          <a:xfrm>
            <a:off x="682084" y="5639585"/>
            <a:ext cx="748718" cy="2546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000"/>
              </a:lnSpc>
            </a:pPr>
            <a:r>
              <a:rPr lang="en-GB" sz="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Competitive</a:t>
            </a:r>
          </a:p>
          <a:p>
            <a:pPr>
              <a:lnSpc>
                <a:spcPts val="1000"/>
              </a:lnSpc>
            </a:pPr>
            <a:r>
              <a:rPr lang="en-GB" sz="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Disadvantage</a:t>
            </a:r>
          </a:p>
        </p:txBody>
      </p:sp>
      <p:sp>
        <p:nvSpPr>
          <p:cNvPr id="16" name="Action planning workshops">
            <a:extLst>
              <a:ext uri="{FF2B5EF4-FFF2-40B4-BE49-F238E27FC236}">
                <a16:creationId xmlns:a16="http://schemas.microsoft.com/office/drawing/2014/main" id="{C08A45E8-E385-D33D-72D5-B44DE988AFC7}"/>
              </a:ext>
            </a:extLst>
          </p:cNvPr>
          <p:cNvSpPr txBox="1"/>
          <p:nvPr/>
        </p:nvSpPr>
        <p:spPr>
          <a:xfrm>
            <a:off x="11210058" y="5639585"/>
            <a:ext cx="607539" cy="2467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r">
              <a:lnSpc>
                <a:spcPts val="1000"/>
              </a:lnSpc>
            </a:pPr>
            <a:r>
              <a:rPr lang="en-GB" sz="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Competitive</a:t>
            </a:r>
          </a:p>
          <a:p>
            <a:pPr algn="r">
              <a:lnSpc>
                <a:spcPts val="1000"/>
              </a:lnSpc>
            </a:pPr>
            <a:r>
              <a:rPr lang="en-GB" sz="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Advantage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C8D12F-14BA-504B-0919-4EB96FC92A4B}"/>
              </a:ext>
            </a:extLst>
          </p:cNvPr>
          <p:cNvGrpSpPr/>
          <p:nvPr/>
        </p:nvGrpSpPr>
        <p:grpSpPr>
          <a:xfrm>
            <a:off x="1056443" y="1720258"/>
            <a:ext cx="1384331" cy="956983"/>
            <a:chOff x="1260255" y="1596044"/>
            <a:chExt cx="1384331" cy="956983"/>
          </a:xfrm>
        </p:grpSpPr>
        <p:sp>
          <p:nvSpPr>
            <p:cNvPr id="20" name="Action planning workshops">
              <a:extLst>
                <a:ext uri="{FF2B5EF4-FFF2-40B4-BE49-F238E27FC236}">
                  <a16:creationId xmlns:a16="http://schemas.microsoft.com/office/drawing/2014/main" id="{E753A650-77A8-35A4-621F-764653A4CFC1}"/>
                </a:ext>
              </a:extLst>
            </p:cNvPr>
            <p:cNvSpPr txBox="1"/>
            <p:nvPr/>
          </p:nvSpPr>
          <p:spPr>
            <a:xfrm>
              <a:off x="1421494" y="1596044"/>
              <a:ext cx="1223092" cy="11849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000"/>
                </a:lnSpc>
              </a:pPr>
              <a:r>
                <a:rPr lang="en-GB" sz="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Significant disadvantage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0FCD66-0364-83C9-5063-7364E9701F23}"/>
                </a:ext>
              </a:extLst>
            </p:cNvPr>
            <p:cNvSpPr/>
            <p:nvPr/>
          </p:nvSpPr>
          <p:spPr>
            <a:xfrm>
              <a:off x="1260255" y="1610634"/>
              <a:ext cx="97200" cy="97200"/>
            </a:xfrm>
            <a:prstGeom prst="rect">
              <a:avLst/>
            </a:prstGeom>
            <a:solidFill>
              <a:srgbClr val="DA1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Action planning workshops">
              <a:extLst>
                <a:ext uri="{FF2B5EF4-FFF2-40B4-BE49-F238E27FC236}">
                  <a16:creationId xmlns:a16="http://schemas.microsoft.com/office/drawing/2014/main" id="{502B6EBA-8279-A275-6854-700C2CE63517}"/>
                </a:ext>
              </a:extLst>
            </p:cNvPr>
            <p:cNvSpPr txBox="1"/>
            <p:nvPr/>
          </p:nvSpPr>
          <p:spPr>
            <a:xfrm>
              <a:off x="1421494" y="1805666"/>
              <a:ext cx="997068" cy="11849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000"/>
                </a:lnSpc>
              </a:pPr>
              <a:r>
                <a:rPr lang="en-GB" sz="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Some disadvantage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9DEB848-44E5-7904-F528-298C9B98D021}"/>
                </a:ext>
              </a:extLst>
            </p:cNvPr>
            <p:cNvSpPr/>
            <p:nvPr/>
          </p:nvSpPr>
          <p:spPr>
            <a:xfrm>
              <a:off x="1260255" y="1820256"/>
              <a:ext cx="97200" cy="97200"/>
            </a:xfrm>
            <a:prstGeom prst="rect">
              <a:avLst/>
            </a:prstGeom>
            <a:solidFill>
              <a:srgbClr val="FA6B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0" name="Action planning workshops">
              <a:extLst>
                <a:ext uri="{FF2B5EF4-FFF2-40B4-BE49-F238E27FC236}">
                  <a16:creationId xmlns:a16="http://schemas.microsoft.com/office/drawing/2014/main" id="{1A8DD0FD-8D6E-B630-F35A-32E5263B2DB0}"/>
                </a:ext>
              </a:extLst>
            </p:cNvPr>
            <p:cNvSpPr txBox="1"/>
            <p:nvPr/>
          </p:nvSpPr>
          <p:spPr>
            <a:xfrm>
              <a:off x="1421494" y="2015288"/>
              <a:ext cx="827150" cy="11849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000"/>
                </a:lnSpc>
              </a:pPr>
              <a:r>
                <a:rPr lang="en-GB" sz="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Average (mean)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4F3357C-7673-C66A-15BF-6B43362FD37B}"/>
                </a:ext>
              </a:extLst>
            </p:cNvPr>
            <p:cNvSpPr/>
            <p:nvPr/>
          </p:nvSpPr>
          <p:spPr>
            <a:xfrm>
              <a:off x="1260255" y="2029878"/>
              <a:ext cx="97200" cy="9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2" name="Action planning workshops">
              <a:extLst>
                <a:ext uri="{FF2B5EF4-FFF2-40B4-BE49-F238E27FC236}">
                  <a16:creationId xmlns:a16="http://schemas.microsoft.com/office/drawing/2014/main" id="{69ED818F-2634-DC63-6BA2-8FCD84CBB99C}"/>
                </a:ext>
              </a:extLst>
            </p:cNvPr>
            <p:cNvSpPr txBox="1"/>
            <p:nvPr/>
          </p:nvSpPr>
          <p:spPr>
            <a:xfrm>
              <a:off x="1421494" y="2224910"/>
              <a:ext cx="860813" cy="11849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000"/>
                </a:lnSpc>
              </a:pPr>
              <a:r>
                <a:rPr lang="en-GB" sz="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Some advantage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0882DD-3B79-F8B8-1E63-78D1582A275A}"/>
                </a:ext>
              </a:extLst>
            </p:cNvPr>
            <p:cNvSpPr/>
            <p:nvPr/>
          </p:nvSpPr>
          <p:spPr>
            <a:xfrm>
              <a:off x="1260255" y="2239500"/>
              <a:ext cx="97200" cy="97200"/>
            </a:xfrm>
            <a:prstGeom prst="rect">
              <a:avLst/>
            </a:prstGeom>
            <a:solidFill>
              <a:srgbClr val="FFD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4" name="Action planning workshops">
              <a:extLst>
                <a:ext uri="{FF2B5EF4-FFF2-40B4-BE49-F238E27FC236}">
                  <a16:creationId xmlns:a16="http://schemas.microsoft.com/office/drawing/2014/main" id="{5C67B196-140F-911B-85B4-C098EAC210F6}"/>
                </a:ext>
              </a:extLst>
            </p:cNvPr>
            <p:cNvSpPr txBox="1"/>
            <p:nvPr/>
          </p:nvSpPr>
          <p:spPr>
            <a:xfrm>
              <a:off x="1421494" y="2434533"/>
              <a:ext cx="1086836" cy="11849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t" anchorCtr="0">
              <a:spAutoFit/>
            </a:bodyPr>
            <a:lstStyle>
              <a:lvl1pPr>
                <a:lnSpc>
                  <a:spcPct val="80000"/>
                </a:lnSpc>
                <a:defRPr sz="1400">
                  <a:solidFill>
                    <a:srgbClr val="CD1E37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lnSpc>
                  <a:spcPts val="1000"/>
                </a:lnSpc>
              </a:pPr>
              <a:r>
                <a:rPr lang="en-GB" sz="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Significant advantage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82CD7FC-7646-9E36-4F40-DA13AA34905E}"/>
                </a:ext>
              </a:extLst>
            </p:cNvPr>
            <p:cNvSpPr/>
            <p:nvPr/>
          </p:nvSpPr>
          <p:spPr>
            <a:xfrm>
              <a:off x="1260255" y="2449123"/>
              <a:ext cx="97200" cy="97200"/>
            </a:xfrm>
            <a:prstGeom prst="rect">
              <a:avLst/>
            </a:prstGeom>
            <a:solidFill>
              <a:srgbClr val="46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2F0ABD1-BFF9-A1AC-F2A2-62F55D75C542}"/>
              </a:ext>
            </a:extLst>
          </p:cNvPr>
          <p:cNvCxnSpPr>
            <a:cxnSpLocks/>
          </p:cNvCxnSpPr>
          <p:nvPr/>
        </p:nvCxnSpPr>
        <p:spPr>
          <a:xfrm>
            <a:off x="8210145" y="5262659"/>
            <a:ext cx="3261855" cy="39848"/>
          </a:xfrm>
          <a:prstGeom prst="straightConnector1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Action planning workshops">
            <a:extLst>
              <a:ext uri="{FF2B5EF4-FFF2-40B4-BE49-F238E27FC236}">
                <a16:creationId xmlns:a16="http://schemas.microsoft.com/office/drawing/2014/main" id="{DA924DFE-86BA-1D18-7827-79E7621D934D}"/>
              </a:ext>
            </a:extLst>
          </p:cNvPr>
          <p:cNvSpPr txBox="1"/>
          <p:nvPr/>
        </p:nvSpPr>
        <p:spPr>
          <a:xfrm>
            <a:off x="7381524" y="5419672"/>
            <a:ext cx="2194512" cy="1282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1000"/>
              </a:lnSpc>
            </a:pPr>
            <a:r>
              <a:rPr lang="en-GB" sz="11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Engagement range by Function</a:t>
            </a:r>
          </a:p>
        </p:txBody>
      </p:sp>
      <p:sp>
        <p:nvSpPr>
          <p:cNvPr id="40" name="Action planning workshops">
            <a:extLst>
              <a:ext uri="{FF2B5EF4-FFF2-40B4-BE49-F238E27FC236}">
                <a16:creationId xmlns:a16="http://schemas.microsoft.com/office/drawing/2014/main" id="{93043599-6CEB-DE85-AE91-1E771A00D49D}"/>
              </a:ext>
            </a:extLst>
          </p:cNvPr>
          <p:cNvSpPr txBox="1"/>
          <p:nvPr/>
        </p:nvSpPr>
        <p:spPr>
          <a:xfrm>
            <a:off x="374397" y="919942"/>
            <a:ext cx="11443200" cy="2763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2400"/>
              </a:lnSpc>
              <a:spcBef>
                <a:spcPts val="1800"/>
              </a:spcBef>
              <a:buClr>
                <a:schemeClr val="accent4"/>
              </a:buClr>
              <a:buSzPct val="65000"/>
            </a:pPr>
            <a:r>
              <a:rPr lang="en-GB" sz="1600" dirty="0">
                <a:solidFill>
                  <a:schemeClr val="accent2"/>
                </a:solidFill>
                <a:latin typeface="Century Gothic" panose="020B0502020202020204" pitchFamily="34" charset="0"/>
              </a:rPr>
              <a:t>Compared to other organisations surveyed by People Insight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16A6B0-D6C6-E65D-A8F6-04C60960774A}"/>
              </a:ext>
            </a:extLst>
          </p:cNvPr>
          <p:cNvGrpSpPr/>
          <p:nvPr/>
        </p:nvGrpSpPr>
        <p:grpSpPr>
          <a:xfrm>
            <a:off x="9021735" y="1779505"/>
            <a:ext cx="769432" cy="1132828"/>
            <a:chOff x="9254702" y="1720258"/>
            <a:chExt cx="769432" cy="1132828"/>
          </a:xfrm>
          <a:solidFill>
            <a:srgbClr val="00B0F0"/>
          </a:solidFill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61FEFD9-76A7-7EF2-97C2-AF5DE960B37F}"/>
                </a:ext>
              </a:extLst>
            </p:cNvPr>
            <p:cNvCxnSpPr/>
            <p:nvPr/>
          </p:nvCxnSpPr>
          <p:spPr>
            <a:xfrm>
              <a:off x="9643446" y="1995247"/>
              <a:ext cx="0" cy="857839"/>
            </a:xfrm>
            <a:prstGeom prst="straightConnector1">
              <a:avLst/>
            </a:prstGeom>
            <a:grpFill/>
            <a:ln w="635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5756C185-133A-B404-5533-31CFFF2E318B}"/>
                </a:ext>
              </a:extLst>
            </p:cNvPr>
            <p:cNvSpPr/>
            <p:nvPr/>
          </p:nvSpPr>
          <p:spPr>
            <a:xfrm>
              <a:off x="9254702" y="1720258"/>
              <a:ext cx="769432" cy="462257"/>
            </a:xfrm>
            <a:prstGeom prst="roundRect">
              <a:avLst>
                <a:gd name="adj" fmla="val 16217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00" tIns="118800" rIns="118800" bIns="86400" rtlCol="0" anchor="t" anchorCtr="0">
              <a:spAutoFit/>
            </a:bodyPr>
            <a:lstStyle/>
            <a:p>
              <a:pPr algn="ctr">
                <a:lnSpc>
                  <a:spcPts val="1600"/>
                </a:lnSpc>
                <a:spcBef>
                  <a:spcPts val="800"/>
                </a:spcBef>
              </a:pPr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2022</a:t>
              </a:r>
              <a:endParaRPr lang="en-GB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9D0C4B-43DC-9B63-606A-12FB531898D4}"/>
              </a:ext>
            </a:extLst>
          </p:cNvPr>
          <p:cNvGrpSpPr/>
          <p:nvPr/>
        </p:nvGrpSpPr>
        <p:grpSpPr>
          <a:xfrm>
            <a:off x="1972281" y="3187613"/>
            <a:ext cx="742297" cy="1132828"/>
            <a:chOff x="9268269" y="1720258"/>
            <a:chExt cx="742297" cy="113282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BCC075E-9138-CB89-E952-9EF1682ECE95}"/>
                </a:ext>
              </a:extLst>
            </p:cNvPr>
            <p:cNvCxnSpPr/>
            <p:nvPr/>
          </p:nvCxnSpPr>
          <p:spPr>
            <a:xfrm>
              <a:off x="9643446" y="1995247"/>
              <a:ext cx="0" cy="857839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42">
              <a:extLst>
                <a:ext uri="{FF2B5EF4-FFF2-40B4-BE49-F238E27FC236}">
                  <a16:creationId xmlns:a16="http://schemas.microsoft.com/office/drawing/2014/main" id="{9CF31617-31E3-681C-45C6-0EBD51DF0838}"/>
                </a:ext>
              </a:extLst>
            </p:cNvPr>
            <p:cNvSpPr/>
            <p:nvPr/>
          </p:nvSpPr>
          <p:spPr>
            <a:xfrm>
              <a:off x="9268269" y="1720258"/>
              <a:ext cx="742297" cy="452271"/>
            </a:xfrm>
            <a:prstGeom prst="roundRect">
              <a:avLst>
                <a:gd name="adj" fmla="val 162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00" tIns="118800" rIns="118800" bIns="86400" rtlCol="0" anchor="t" anchorCtr="0">
              <a:spAutoFit/>
            </a:bodyPr>
            <a:lstStyle/>
            <a:p>
              <a:pPr algn="ctr">
                <a:lnSpc>
                  <a:spcPts val="1600"/>
                </a:lnSpc>
                <a:spcBef>
                  <a:spcPts val="800"/>
                </a:spcBef>
              </a:pPr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2014</a:t>
              </a:r>
              <a:endParaRPr lang="en-GB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A44AD4-CCF3-4722-F71F-C193EECE40D0}"/>
              </a:ext>
            </a:extLst>
          </p:cNvPr>
          <p:cNvGrpSpPr/>
          <p:nvPr/>
        </p:nvGrpSpPr>
        <p:grpSpPr>
          <a:xfrm>
            <a:off x="6284940" y="1907324"/>
            <a:ext cx="681239" cy="740102"/>
            <a:chOff x="9205456" y="1720258"/>
            <a:chExt cx="867923" cy="113282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CD7B077-9F75-0488-0D10-4945B8A9BCB1}"/>
                </a:ext>
              </a:extLst>
            </p:cNvPr>
            <p:cNvCxnSpPr/>
            <p:nvPr/>
          </p:nvCxnSpPr>
          <p:spPr>
            <a:xfrm>
              <a:off x="9643446" y="1995247"/>
              <a:ext cx="0" cy="857839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42">
              <a:extLst>
                <a:ext uri="{FF2B5EF4-FFF2-40B4-BE49-F238E27FC236}">
                  <a16:creationId xmlns:a16="http://schemas.microsoft.com/office/drawing/2014/main" id="{AEF32398-0BA7-8742-C484-2264CA8E9A38}"/>
                </a:ext>
              </a:extLst>
            </p:cNvPr>
            <p:cNvSpPr/>
            <p:nvPr/>
          </p:nvSpPr>
          <p:spPr>
            <a:xfrm>
              <a:off x="9205456" y="1720258"/>
              <a:ext cx="867923" cy="692263"/>
            </a:xfrm>
            <a:prstGeom prst="roundRect">
              <a:avLst>
                <a:gd name="adj" fmla="val 162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00" tIns="118800" rIns="118800" bIns="86400" rtlCol="0" anchor="t" anchorCtr="0">
              <a:spAutoFit/>
            </a:bodyPr>
            <a:lstStyle/>
            <a:p>
              <a:pPr algn="ctr">
                <a:lnSpc>
                  <a:spcPts val="1600"/>
                </a:lnSpc>
                <a:spcBef>
                  <a:spcPts val="800"/>
                </a:spcBef>
              </a:pPr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2016</a:t>
              </a:r>
              <a:endParaRPr lang="en-GB" sz="1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523E7F-9918-F278-7FA6-1F6DD623A23F}"/>
              </a:ext>
            </a:extLst>
          </p:cNvPr>
          <p:cNvGrpSpPr/>
          <p:nvPr/>
        </p:nvGrpSpPr>
        <p:grpSpPr>
          <a:xfrm>
            <a:off x="9482587" y="2297908"/>
            <a:ext cx="742289" cy="788947"/>
            <a:chOff x="9268268" y="1720258"/>
            <a:chExt cx="742297" cy="113282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5D0F6C0-B116-617A-C431-8E0A30151483}"/>
                </a:ext>
              </a:extLst>
            </p:cNvPr>
            <p:cNvCxnSpPr/>
            <p:nvPr/>
          </p:nvCxnSpPr>
          <p:spPr>
            <a:xfrm>
              <a:off x="9643446" y="1995247"/>
              <a:ext cx="0" cy="857839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42">
              <a:extLst>
                <a:ext uri="{FF2B5EF4-FFF2-40B4-BE49-F238E27FC236}">
                  <a16:creationId xmlns:a16="http://schemas.microsoft.com/office/drawing/2014/main" id="{89D45F9B-A58E-2A53-15C2-8F0566364145}"/>
                </a:ext>
              </a:extLst>
            </p:cNvPr>
            <p:cNvSpPr/>
            <p:nvPr/>
          </p:nvSpPr>
          <p:spPr>
            <a:xfrm>
              <a:off x="9268268" y="1720258"/>
              <a:ext cx="742297" cy="452271"/>
            </a:xfrm>
            <a:prstGeom prst="roundRect">
              <a:avLst>
                <a:gd name="adj" fmla="val 162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00" tIns="118800" rIns="118800" bIns="86400" rtlCol="0" anchor="t" anchorCtr="0">
              <a:spAutoFit/>
            </a:bodyPr>
            <a:lstStyle/>
            <a:p>
              <a:pPr algn="ctr">
                <a:lnSpc>
                  <a:spcPts val="1600"/>
                </a:lnSpc>
                <a:spcBef>
                  <a:spcPts val="800"/>
                </a:spcBef>
              </a:pPr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2020</a:t>
              </a:r>
              <a:endParaRPr lang="en-GB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2583D5-FB09-DE97-E166-1A94B90E9DB5}"/>
              </a:ext>
            </a:extLst>
          </p:cNvPr>
          <p:cNvGrpSpPr/>
          <p:nvPr/>
        </p:nvGrpSpPr>
        <p:grpSpPr>
          <a:xfrm>
            <a:off x="6541188" y="1378056"/>
            <a:ext cx="742297" cy="1132828"/>
            <a:chOff x="9268267" y="1720258"/>
            <a:chExt cx="742297" cy="113282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D8826B9-108A-C56F-1390-3F5F999CF9A1}"/>
                </a:ext>
              </a:extLst>
            </p:cNvPr>
            <p:cNvCxnSpPr/>
            <p:nvPr/>
          </p:nvCxnSpPr>
          <p:spPr>
            <a:xfrm>
              <a:off x="9643446" y="1995247"/>
              <a:ext cx="0" cy="857839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42">
              <a:extLst>
                <a:ext uri="{FF2B5EF4-FFF2-40B4-BE49-F238E27FC236}">
                  <a16:creationId xmlns:a16="http://schemas.microsoft.com/office/drawing/2014/main" id="{1034E076-1CBB-D113-E0D4-870A4FF4DA02}"/>
                </a:ext>
              </a:extLst>
            </p:cNvPr>
            <p:cNvSpPr/>
            <p:nvPr/>
          </p:nvSpPr>
          <p:spPr>
            <a:xfrm>
              <a:off x="9268267" y="1720258"/>
              <a:ext cx="742297" cy="452271"/>
            </a:xfrm>
            <a:prstGeom prst="roundRect">
              <a:avLst>
                <a:gd name="adj" fmla="val 162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00" tIns="118800" rIns="118800" bIns="86400" rtlCol="0" anchor="t" anchorCtr="0">
              <a:spAutoFit/>
            </a:bodyPr>
            <a:lstStyle/>
            <a:p>
              <a:pPr algn="ctr">
                <a:lnSpc>
                  <a:spcPts val="1600"/>
                </a:lnSpc>
                <a:spcBef>
                  <a:spcPts val="800"/>
                </a:spcBef>
              </a:pPr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2018</a:t>
              </a:r>
              <a:endParaRPr lang="en-GB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933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C26D0D-608F-8B15-A07D-7583A0352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F1677-EC94-1D48-89B1-D4CCE5C3B7D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39A67-D5EF-3176-EA87-8DF342C04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E" dirty="0"/>
              <a:t>Confidential   |   © People Insight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7B0DD-C0F3-8503-6DC7-567C03C7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Top and bottom scores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C67F12F7-030A-6699-D035-C700AE9E0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638850"/>
              </p:ext>
            </p:extLst>
          </p:nvPr>
        </p:nvGraphicFramePr>
        <p:xfrm>
          <a:off x="2278889" y="3691784"/>
          <a:ext cx="9531891" cy="2111843"/>
        </p:xfrm>
        <a:graphic>
          <a:graphicData uri="http://schemas.openxmlformats.org/drawingml/2006/table">
            <a:tbl>
              <a:tblPr firstRow="1" bandRow="1"/>
              <a:tblGrid>
                <a:gridCol w="3886809">
                  <a:extLst>
                    <a:ext uri="{9D8B030D-6E8A-4147-A177-3AD203B41FA5}">
                      <a16:colId xmlns:a16="http://schemas.microsoft.com/office/drawing/2014/main" val="3637113004"/>
                    </a:ext>
                  </a:extLst>
                </a:gridCol>
                <a:gridCol w="4112422">
                  <a:extLst>
                    <a:ext uri="{9D8B030D-6E8A-4147-A177-3AD203B41FA5}">
                      <a16:colId xmlns:a16="http://schemas.microsoft.com/office/drawing/2014/main" val="157233555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024901305"/>
                    </a:ext>
                  </a:extLst>
                </a:gridCol>
                <a:gridCol w="740572">
                  <a:extLst>
                    <a:ext uri="{9D8B030D-6E8A-4147-A177-3AD203B41FA5}">
                      <a16:colId xmlns:a16="http://schemas.microsoft.com/office/drawing/2014/main" val="3190633795"/>
                    </a:ext>
                  </a:extLst>
                </a:gridCol>
              </a:tblGrid>
              <a:tr h="342734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QUESTION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RESPONSE BREAKDOWN</a:t>
                      </a:r>
                    </a:p>
                    <a:p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GB" sz="800" b="0" dirty="0">
                          <a:solidFill>
                            <a:srgbClr val="00ADEF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favourable  </a:t>
                      </a:r>
                      <a:r>
                        <a:rPr lang="en-GB" sz="800" b="0" dirty="0">
                          <a:solidFill>
                            <a:srgbClr val="EBEBED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neutral  </a:t>
                      </a:r>
                      <a:r>
                        <a:rPr lang="en-GB" sz="800" b="0" dirty="0">
                          <a:solidFill>
                            <a:srgbClr val="75757D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unfavourable)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VS. FRS Bmk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rgbClr val="FD6A0E"/>
                          </a:solidFill>
                          <a:latin typeface="Avenir Book" panose="02000503020000020003" pitchFamily="2" charset="0"/>
                        </a:rPr>
                        <a:t>Vs. 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48434"/>
                  </a:ext>
                </a:extLst>
              </a:tr>
              <a:tr h="33188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333333"/>
                          </a:solidFill>
                          <a:effectLst/>
                          <a:latin typeface="Avenir Book" panose="02000503020000020003" pitchFamily="2" charset="0"/>
                        </a:rPr>
                        <a:t>Members of the Fire and Rescue Authority engage well with staff at MFRS</a:t>
                      </a:r>
                    </a:p>
                  </a:txBody>
                  <a:tcPr marL="50800" marR="50800" marT="50800" marB="508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endParaRPr lang="en-GB" sz="9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n/a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n/a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39857"/>
                  </a:ext>
                </a:extLst>
              </a:tr>
              <a:tr h="35887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333333"/>
                          </a:solidFill>
                          <a:effectLst/>
                          <a:latin typeface="Avenir Book" panose="02000503020000020003" pitchFamily="2" charset="0"/>
                        </a:rPr>
                        <a:t>A lot is done to help staff prepare for and cope with change</a:t>
                      </a:r>
                    </a:p>
                  </a:txBody>
                  <a:tcPr marL="50800" marR="50800" marT="50800" marB="508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endParaRPr lang="en-GB" sz="9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+6</a:t>
                      </a:r>
                      <a:endParaRPr lang="en-GB" sz="900" b="0" i="0" u="none" strike="noStrike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+1</a:t>
                      </a:r>
                      <a:endParaRPr lang="en-GB" sz="900" b="0" i="0" u="none" strike="noStrike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857927"/>
                  </a:ext>
                </a:extLst>
              </a:tr>
              <a:tr h="33188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333333"/>
                          </a:solidFill>
                          <a:effectLst/>
                          <a:latin typeface="Avenir Book" panose="02000503020000020003" pitchFamily="2" charset="0"/>
                        </a:rPr>
                        <a:t>MFRA is a better place to work than it was 3 years ago</a:t>
                      </a:r>
                    </a:p>
                  </a:txBody>
                  <a:tcPr marL="50800" marR="50800" marT="50800" marB="508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endParaRPr lang="en-GB" sz="9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n/a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0</a:t>
                      </a:r>
                      <a:endParaRPr lang="en-GB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81932"/>
                  </a:ext>
                </a:extLst>
              </a:tr>
              <a:tr h="33188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333333"/>
                          </a:solidFill>
                          <a:effectLst/>
                          <a:latin typeface="Avenir Book" panose="02000503020000020003" pitchFamily="2" charset="0"/>
                        </a:rPr>
                        <a:t>I feel that MFRA consider the impact on me and other people when making decisions</a:t>
                      </a:r>
                    </a:p>
                  </a:txBody>
                  <a:tcPr marL="50800" marR="50800" marT="50800" marB="508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endParaRPr lang="en-GB" sz="9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+10</a:t>
                      </a:r>
                      <a:endParaRPr lang="en-GB" sz="900" b="0" i="0" u="none" strike="noStrike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0</a:t>
                      </a:r>
                      <a:endParaRPr lang="en-GB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628248"/>
                  </a:ext>
                </a:extLst>
              </a:tr>
              <a:tr h="33229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333333"/>
                          </a:solidFill>
                          <a:effectLst/>
                          <a:latin typeface="Avenir Book" panose="02000503020000020003" pitchFamily="2" charset="0"/>
                        </a:rPr>
                        <a:t>Change here is well managed overall</a:t>
                      </a:r>
                    </a:p>
                  </a:txBody>
                  <a:tcPr marL="50800" marR="50800" marT="50800" marB="508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+16</a:t>
                      </a:r>
                      <a:endParaRPr lang="en-GB" sz="900" b="0" i="0" u="none" strike="noStrike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-8</a:t>
                      </a:r>
                      <a:endParaRPr lang="en-GB" sz="900" b="0" i="0" u="none" strike="noStrike" dirty="0">
                        <a:solidFill>
                          <a:srgbClr val="C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226210"/>
                  </a:ext>
                </a:extLst>
              </a:tr>
            </a:tbl>
          </a:graphicData>
        </a:graphic>
      </p:graphicFrame>
      <p:sp>
        <p:nvSpPr>
          <p:cNvPr id="10" name="Action planning workshops">
            <a:extLst>
              <a:ext uri="{FF2B5EF4-FFF2-40B4-BE49-F238E27FC236}">
                <a16:creationId xmlns:a16="http://schemas.microsoft.com/office/drawing/2014/main" id="{633701F7-580F-D6DE-6F1F-3EB2D883B44A}"/>
              </a:ext>
            </a:extLst>
          </p:cNvPr>
          <p:cNvSpPr txBox="1"/>
          <p:nvPr/>
        </p:nvSpPr>
        <p:spPr>
          <a:xfrm>
            <a:off x="377809" y="3715864"/>
            <a:ext cx="1469954" cy="2371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2000"/>
              </a:lnSpc>
            </a:pPr>
            <a:r>
              <a:rPr lang="en-GB" sz="1600" b="1" dirty="0">
                <a:solidFill>
                  <a:srgbClr val="DA183C"/>
                </a:solidFill>
                <a:latin typeface="Century Gothic" panose="020B0502020202020204" pitchFamily="34" charset="0"/>
              </a:rPr>
              <a:t>Lowest Scoring</a:t>
            </a:r>
          </a:p>
        </p:txBody>
      </p:sp>
      <p:sp>
        <p:nvSpPr>
          <p:cNvPr id="13" name="Action planning workshops">
            <a:extLst>
              <a:ext uri="{FF2B5EF4-FFF2-40B4-BE49-F238E27FC236}">
                <a16:creationId xmlns:a16="http://schemas.microsoft.com/office/drawing/2014/main" id="{110F3CB5-8989-D101-0B9A-BB048524108C}"/>
              </a:ext>
            </a:extLst>
          </p:cNvPr>
          <p:cNvSpPr txBox="1"/>
          <p:nvPr/>
        </p:nvSpPr>
        <p:spPr>
          <a:xfrm>
            <a:off x="374399" y="1263492"/>
            <a:ext cx="1534074" cy="2371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 anchorCtr="0">
            <a:spAutoFit/>
          </a:bodyPr>
          <a:lstStyle>
            <a:lvl1pPr>
              <a:lnSpc>
                <a:spcPct val="80000"/>
              </a:lnSpc>
              <a:defRPr sz="1400">
                <a:solidFill>
                  <a:srgbClr val="CD1E37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ts val="2000"/>
              </a:lnSpc>
            </a:pPr>
            <a:r>
              <a:rPr lang="en-GB" sz="1600" b="1" dirty="0">
                <a:solidFill>
                  <a:srgbClr val="46B13C"/>
                </a:solidFill>
                <a:latin typeface="Century Gothic" panose="020B0502020202020204" pitchFamily="34" charset="0"/>
              </a:rPr>
              <a:t>Highest Scoring</a:t>
            </a:r>
          </a:p>
        </p:txBody>
      </p:sp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5024D26A-4A26-AFC6-04B0-3F10472C4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596163"/>
              </p:ext>
            </p:extLst>
          </p:nvPr>
        </p:nvGraphicFramePr>
        <p:xfrm>
          <a:off x="2282301" y="1201146"/>
          <a:ext cx="9528480" cy="2253420"/>
        </p:xfrm>
        <a:graphic>
          <a:graphicData uri="http://schemas.openxmlformats.org/drawingml/2006/table">
            <a:tbl>
              <a:tblPr firstRow="1" bandRow="1"/>
              <a:tblGrid>
                <a:gridCol w="3885418">
                  <a:extLst>
                    <a:ext uri="{9D8B030D-6E8A-4147-A177-3AD203B41FA5}">
                      <a16:colId xmlns:a16="http://schemas.microsoft.com/office/drawing/2014/main" val="3637113004"/>
                    </a:ext>
                  </a:extLst>
                </a:gridCol>
                <a:gridCol w="4110950">
                  <a:extLst>
                    <a:ext uri="{9D8B030D-6E8A-4147-A177-3AD203B41FA5}">
                      <a16:colId xmlns:a16="http://schemas.microsoft.com/office/drawing/2014/main" val="1572335554"/>
                    </a:ext>
                  </a:extLst>
                </a:gridCol>
                <a:gridCol w="791805">
                  <a:extLst>
                    <a:ext uri="{9D8B030D-6E8A-4147-A177-3AD203B41FA5}">
                      <a16:colId xmlns:a16="http://schemas.microsoft.com/office/drawing/2014/main" val="1024901305"/>
                    </a:ext>
                  </a:extLst>
                </a:gridCol>
                <a:gridCol w="740307">
                  <a:extLst>
                    <a:ext uri="{9D8B030D-6E8A-4147-A177-3AD203B41FA5}">
                      <a16:colId xmlns:a16="http://schemas.microsoft.com/office/drawing/2014/main" val="3190633795"/>
                    </a:ext>
                  </a:extLst>
                </a:gridCol>
              </a:tblGrid>
              <a:tr h="345552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QUESTION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RESPONSE BREAKDOWN</a:t>
                      </a:r>
                    </a:p>
                    <a:p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GB" sz="800" b="0" dirty="0">
                          <a:solidFill>
                            <a:srgbClr val="00ADEF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favourable  </a:t>
                      </a:r>
                      <a:r>
                        <a:rPr lang="en-GB" sz="800" b="0" dirty="0">
                          <a:solidFill>
                            <a:srgbClr val="EBEBED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neutral  </a:t>
                      </a:r>
                      <a:r>
                        <a:rPr lang="en-GB" sz="800" b="0" dirty="0">
                          <a:solidFill>
                            <a:srgbClr val="75757D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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800" b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unfavourable)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VS. FRS Bmk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rgbClr val="FD6A0E"/>
                          </a:solidFill>
                          <a:latin typeface="Avenir Book" panose="02000503020000020003" pitchFamily="2" charset="0"/>
                        </a:rPr>
                        <a:t>Vs. 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48434"/>
                  </a:ext>
                </a:extLst>
              </a:tr>
              <a:tr h="35756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venir Book" panose="02000503020000020003" pitchFamily="2" charset="0"/>
                        </a:rPr>
                        <a:t>I am aware of the Health and Wellbeing support services available through the Occupational Health Team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endParaRPr lang="en-GB" sz="9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n/a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+3</a:t>
                      </a:r>
                      <a:endParaRPr lang="en-GB" sz="900" b="0" i="0" u="none" strike="noStrike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39857"/>
                  </a:ext>
                </a:extLst>
              </a:tr>
              <a:tr h="38665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venir Book" panose="02000503020000020003" pitchFamily="2" charset="0"/>
                        </a:rPr>
                        <a:t>I understand how the work I do helps MFRA to achieve its Purpose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endParaRPr lang="en-GB" sz="9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+14</a:t>
                      </a:r>
                      <a:endParaRPr lang="en-GB" sz="900" b="0" i="0" u="none" strike="noStrike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+3</a:t>
                      </a:r>
                      <a:endParaRPr lang="en-GB" sz="900" b="0" i="0" u="none" strike="noStrike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857927"/>
                  </a:ext>
                </a:extLst>
              </a:tr>
              <a:tr h="35756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venir Book" panose="02000503020000020003" pitchFamily="2" charset="0"/>
                        </a:rPr>
                        <a:t>I know what I should do and what action I should take if I was concerned that bullying and harassment were taking place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endParaRPr lang="en-GB" sz="9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n/a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n/a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81932"/>
                  </a:ext>
                </a:extLst>
              </a:tr>
              <a:tr h="35756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venir Book" panose="02000503020000020003" pitchFamily="2" charset="0"/>
                        </a:rPr>
                        <a:t>I understand the need for change at MFRA so the Service remains relevant and continues to meet the needs of our communities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endParaRPr lang="en-GB" sz="9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+9</a:t>
                      </a:r>
                      <a:endParaRPr lang="en-GB" sz="900" b="0" i="0" u="none" strike="noStrike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+11</a:t>
                      </a:r>
                      <a:endParaRPr lang="en-GB" sz="900" b="0" i="0" u="none" strike="noStrike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628248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I am clear about what I am expected to achieve in my job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222B35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+6</a:t>
                      </a:r>
                      <a:endParaRPr lang="en-GB" sz="900" b="0" i="0" u="none" strike="noStrike" dirty="0">
                        <a:solidFill>
                          <a:srgbClr val="00B05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92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Book" panose="02000503020000020003" pitchFamily="2" charset="0"/>
                          <a:sym typeface="Wingdings 3" panose="05040102010807070707" pitchFamily="18" charset="2"/>
                        </a:rPr>
                        <a:t>-2</a:t>
                      </a:r>
                      <a:endParaRPr lang="en-GB" sz="900" b="0" i="0" u="none" strike="noStrike" dirty="0">
                        <a:solidFill>
                          <a:srgbClr val="C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22621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28C4381-CCFE-0D37-8AC6-5788AB6E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52485"/>
            <a:ext cx="3666113" cy="244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CD3A90-8D27-400E-51A3-99DA77C7D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15061"/>
            <a:ext cx="3666113" cy="183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5D136C-83F0-0F62-6118-D30470550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40954"/>
            <a:ext cx="3666113" cy="245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43F67E-B6FE-9B44-A6CF-B89605A2D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25305"/>
            <a:ext cx="3666113" cy="2376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E90FD4-F6BB-D8FC-9626-E7B7EF798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49169"/>
            <a:ext cx="3666113" cy="1983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572ECC-D4B3-161B-3710-03813BB82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140364"/>
            <a:ext cx="4088860" cy="2373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08DC4F-908B-0EAF-09A8-B1AB91F27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1" y="4504887"/>
            <a:ext cx="4088860" cy="2512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BEEA8F-6CC1-F391-9507-A053158A57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1" y="4882705"/>
            <a:ext cx="4088860" cy="2284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970CE8-0A30-0BCD-6B45-78FEA902DE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5190228"/>
            <a:ext cx="4088860" cy="2288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64BC52-51DF-F865-8041-EBFEB1E63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5514832"/>
            <a:ext cx="4088860" cy="2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3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12E43"/>
      </a:dk1>
      <a:lt1>
        <a:srgbClr val="FFFFFF"/>
      </a:lt1>
      <a:dk2>
        <a:srgbClr val="7E7D83"/>
      </a:dk2>
      <a:lt2>
        <a:srgbClr val="E7E6E6"/>
      </a:lt2>
      <a:accent1>
        <a:srgbClr val="112E43"/>
      </a:accent1>
      <a:accent2>
        <a:srgbClr val="7E7D83"/>
      </a:accent2>
      <a:accent3>
        <a:srgbClr val="009BC2"/>
      </a:accent3>
      <a:accent4>
        <a:srgbClr val="EB610E"/>
      </a:accent4>
      <a:accent5>
        <a:srgbClr val="CD1334"/>
      </a:accent5>
      <a:accent6>
        <a:srgbClr val="3EA534"/>
      </a:accent6>
      <a:hlink>
        <a:srgbClr val="36A0E3"/>
      </a:hlink>
      <a:folHlink>
        <a:srgbClr val="009F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112E43"/>
      </a:dk1>
      <a:lt1>
        <a:srgbClr val="FFFFFF"/>
      </a:lt1>
      <a:dk2>
        <a:srgbClr val="7E7D83"/>
      </a:dk2>
      <a:lt2>
        <a:srgbClr val="E7E6E6"/>
      </a:lt2>
      <a:accent1>
        <a:srgbClr val="112E43"/>
      </a:accent1>
      <a:accent2>
        <a:srgbClr val="7E7D83"/>
      </a:accent2>
      <a:accent3>
        <a:srgbClr val="009BC2"/>
      </a:accent3>
      <a:accent4>
        <a:srgbClr val="EB610E"/>
      </a:accent4>
      <a:accent5>
        <a:srgbClr val="CD1334"/>
      </a:accent5>
      <a:accent6>
        <a:srgbClr val="3EA534"/>
      </a:accent6>
      <a:hlink>
        <a:srgbClr val="36A0E3"/>
      </a:hlink>
      <a:folHlink>
        <a:srgbClr val="009F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Custom 1">
      <a:dk1>
        <a:srgbClr val="112E43"/>
      </a:dk1>
      <a:lt1>
        <a:srgbClr val="FFFFFF"/>
      </a:lt1>
      <a:dk2>
        <a:srgbClr val="7E7D83"/>
      </a:dk2>
      <a:lt2>
        <a:srgbClr val="E7E6E6"/>
      </a:lt2>
      <a:accent1>
        <a:srgbClr val="112E43"/>
      </a:accent1>
      <a:accent2>
        <a:srgbClr val="7E7D83"/>
      </a:accent2>
      <a:accent3>
        <a:srgbClr val="009BC2"/>
      </a:accent3>
      <a:accent4>
        <a:srgbClr val="EB610E"/>
      </a:accent4>
      <a:accent5>
        <a:srgbClr val="CD1334"/>
      </a:accent5>
      <a:accent6>
        <a:srgbClr val="3EA534"/>
      </a:accent6>
      <a:hlink>
        <a:srgbClr val="36A0E3"/>
      </a:hlink>
      <a:folHlink>
        <a:srgbClr val="009F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1">
      <a:dk1>
        <a:srgbClr val="112E43"/>
      </a:dk1>
      <a:lt1>
        <a:srgbClr val="FFFFFF"/>
      </a:lt1>
      <a:dk2>
        <a:srgbClr val="7E7D83"/>
      </a:dk2>
      <a:lt2>
        <a:srgbClr val="E7E6E6"/>
      </a:lt2>
      <a:accent1>
        <a:srgbClr val="112E43"/>
      </a:accent1>
      <a:accent2>
        <a:srgbClr val="7E7D83"/>
      </a:accent2>
      <a:accent3>
        <a:srgbClr val="009BC2"/>
      </a:accent3>
      <a:accent4>
        <a:srgbClr val="EB610E"/>
      </a:accent4>
      <a:accent5>
        <a:srgbClr val="CD1334"/>
      </a:accent5>
      <a:accent6>
        <a:srgbClr val="3EA534"/>
      </a:accent6>
      <a:hlink>
        <a:srgbClr val="36A0E3"/>
      </a:hlink>
      <a:folHlink>
        <a:srgbClr val="009F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Custom 1">
      <a:dk1>
        <a:srgbClr val="112E43"/>
      </a:dk1>
      <a:lt1>
        <a:srgbClr val="FFFFFF"/>
      </a:lt1>
      <a:dk2>
        <a:srgbClr val="7E7D83"/>
      </a:dk2>
      <a:lt2>
        <a:srgbClr val="E7E6E6"/>
      </a:lt2>
      <a:accent1>
        <a:srgbClr val="112E43"/>
      </a:accent1>
      <a:accent2>
        <a:srgbClr val="7E7D83"/>
      </a:accent2>
      <a:accent3>
        <a:srgbClr val="009BC2"/>
      </a:accent3>
      <a:accent4>
        <a:srgbClr val="EB610E"/>
      </a:accent4>
      <a:accent5>
        <a:srgbClr val="CD1334"/>
      </a:accent5>
      <a:accent6>
        <a:srgbClr val="3EA534"/>
      </a:accent6>
      <a:hlink>
        <a:srgbClr val="36A0E3"/>
      </a:hlink>
      <a:folHlink>
        <a:srgbClr val="009F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83BFA735949C45B1329C0B5CDDC43B" ma:contentTypeVersion="0" ma:contentTypeDescription="Create a new document." ma:contentTypeScope="" ma:versionID="889749a1b20136518f9dc6a34e85d1d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67e30616eeadeb776f014c5fbcfd81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D3CA2F-7213-4AD7-BF17-689BEF868D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996209-97FE-45F8-ACDC-E8084AE9C098}"/>
</file>

<file path=customXml/itemProps3.xml><?xml version="1.0" encoding="utf-8"?>
<ds:datastoreItem xmlns:ds="http://schemas.openxmlformats.org/officeDocument/2006/customXml" ds:itemID="{D3A6B066-01BA-4EBC-85B3-A57AE370B42B}">
  <ds:schemaRefs>
    <ds:schemaRef ds:uri="a8c2bb37-5292-40ed-a4d3-afc7fcafce2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990ef9c-bcc1-4087-95cd-32c72c87e96c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1387</Words>
  <Application>Microsoft Office PowerPoint</Application>
  <PresentationFormat>Widescreen</PresentationFormat>
  <Paragraphs>247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Calibri</vt:lpstr>
      <vt:lpstr>.Lucida Grande UI Regular</vt:lpstr>
      <vt:lpstr>Grandview</vt:lpstr>
      <vt:lpstr>Wingdings</vt:lpstr>
      <vt:lpstr>Arial</vt:lpstr>
      <vt:lpstr>Century Gothic</vt:lpstr>
      <vt:lpstr>Avenir Book</vt:lpstr>
      <vt:lpstr>Avenir Heavy</vt:lpstr>
      <vt:lpstr>Office Theme</vt:lpstr>
      <vt:lpstr>1_Office Theme</vt:lpstr>
      <vt:lpstr>4_Office Theme</vt:lpstr>
      <vt:lpstr>2_Office Theme</vt:lpstr>
      <vt:lpstr>3_Office Theme</vt:lpstr>
      <vt:lpstr>PowerPoint Presentation</vt:lpstr>
      <vt:lpstr>PowerPoint Presentation</vt:lpstr>
      <vt:lpstr>Contents</vt:lpstr>
      <vt:lpstr>Headline messages</vt:lpstr>
      <vt:lpstr>Since the last survey – changes that have ‘impacted you positively’</vt:lpstr>
      <vt:lpstr>Survey themes</vt:lpstr>
      <vt:lpstr>Engagement levels – remaining strong following previous improvement</vt:lpstr>
      <vt:lpstr>Our engagement score</vt:lpstr>
      <vt:lpstr>Top and bottom scores</vt:lpstr>
      <vt:lpstr>Most positive comparisons</vt:lpstr>
      <vt:lpstr>Least positive comparisons</vt:lpstr>
      <vt:lpstr>Qualitative feedback themes – best thing</vt:lpstr>
      <vt:lpstr>Qualitative feedback themes – one thing to change</vt:lpstr>
      <vt:lpstr>PowerPoint Presentation</vt:lpstr>
      <vt:lpstr>Other demographic hotspots</vt:lpstr>
      <vt:lpstr>Factors effecting how people respond </vt:lpstr>
      <vt:lpstr>PowerPoint Presentation</vt:lpstr>
      <vt:lpstr>Leverage and celebrate strengths</vt:lpstr>
      <vt:lpstr>Suggested actions and next steps</vt:lpstr>
      <vt:lpstr>6 steps to success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Zonko</dc:creator>
  <cp:lastModifiedBy>Costa Antoniou</cp:lastModifiedBy>
  <cp:revision>7</cp:revision>
  <cp:lastPrinted>2019-03-28T13:01:34Z</cp:lastPrinted>
  <dcterms:created xsi:type="dcterms:W3CDTF">2019-01-17T11:51:33Z</dcterms:created>
  <dcterms:modified xsi:type="dcterms:W3CDTF">2023-03-22T11:11:14Z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0x010100D083BFA735949C45B1329C0B5CDDC43B</vt:lpwstr>
  </property>
  <property fmtid="{D5CDD505-2E9C-101B-9397-08002B2CF9AE}" pid="3" name="AuthorIds_UIVersion_5632">
    <vt:lpwstr>41</vt:lpwstr>
  </property>
  <property fmtid="{D5CDD505-2E9C-101B-9397-08002B2CF9AE}" pid="4" name="AuthorIds_UIVersion_6656">
    <vt:lpwstr>41</vt:lpwstr>
  </property>
  <property fmtid="{D5CDD505-2E9C-101B-9397-08002B2CF9AE}" pid="5" name="MediaServiceImageTags">
    <vt:lpwstr/>
  </property>
</Properties>
</file>